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5"/>
  </p:notesMasterIdLst>
  <p:sldIdLst>
    <p:sldId id="256" r:id="rId2"/>
    <p:sldId id="258" r:id="rId3"/>
    <p:sldId id="380" r:id="rId4"/>
    <p:sldId id="358" r:id="rId5"/>
    <p:sldId id="360" r:id="rId6"/>
    <p:sldId id="357" r:id="rId7"/>
    <p:sldId id="384" r:id="rId8"/>
    <p:sldId id="345" r:id="rId9"/>
    <p:sldId id="385" r:id="rId10"/>
    <p:sldId id="386" r:id="rId11"/>
    <p:sldId id="387" r:id="rId12"/>
    <p:sldId id="326" r:id="rId13"/>
    <p:sldId id="335" r:id="rId14"/>
    <p:sldId id="398" r:id="rId15"/>
    <p:sldId id="399" r:id="rId16"/>
    <p:sldId id="346" r:id="rId17"/>
    <p:sldId id="401" r:id="rId18"/>
    <p:sldId id="400" r:id="rId19"/>
    <p:sldId id="330" r:id="rId20"/>
    <p:sldId id="332" r:id="rId21"/>
    <p:sldId id="329" r:id="rId22"/>
    <p:sldId id="310" r:id="rId23"/>
    <p:sldId id="284" r:id="rId24"/>
    <p:sldId id="261" r:id="rId25"/>
    <p:sldId id="277" r:id="rId26"/>
    <p:sldId id="388" r:id="rId27"/>
    <p:sldId id="390" r:id="rId28"/>
    <p:sldId id="375" r:id="rId29"/>
    <p:sldId id="315" r:id="rId30"/>
    <p:sldId id="336" r:id="rId31"/>
    <p:sldId id="391" r:id="rId32"/>
    <p:sldId id="316" r:id="rId33"/>
    <p:sldId id="318" r:id="rId34"/>
    <p:sldId id="294" r:id="rId35"/>
    <p:sldId id="376" r:id="rId36"/>
    <p:sldId id="293" r:id="rId37"/>
    <p:sldId id="393" r:id="rId38"/>
    <p:sldId id="377" r:id="rId39"/>
    <p:sldId id="370" r:id="rId40"/>
    <p:sldId id="371" r:id="rId41"/>
    <p:sldId id="396" r:id="rId42"/>
    <p:sldId id="378" r:id="rId43"/>
    <p:sldId id="402" r:id="rId44"/>
    <p:sldId id="379" r:id="rId45"/>
    <p:sldId id="403" r:id="rId46"/>
    <p:sldId id="404" r:id="rId47"/>
    <p:sldId id="407" r:id="rId48"/>
    <p:sldId id="405" r:id="rId49"/>
    <p:sldId id="406" r:id="rId50"/>
    <p:sldId id="408" r:id="rId51"/>
    <p:sldId id="337" r:id="rId52"/>
    <p:sldId id="291" r:id="rId53"/>
    <p:sldId id="338" r:id="rId54"/>
    <p:sldId id="295" r:id="rId55"/>
    <p:sldId id="409" r:id="rId56"/>
    <p:sldId id="296" r:id="rId57"/>
    <p:sldId id="340" r:id="rId58"/>
    <p:sldId id="297" r:id="rId59"/>
    <p:sldId id="373" r:id="rId60"/>
    <p:sldId id="305" r:id="rId61"/>
    <p:sldId id="306" r:id="rId62"/>
    <p:sldId id="321" r:id="rId63"/>
    <p:sldId id="304" r:id="rId64"/>
    <p:sldId id="392" r:id="rId65"/>
    <p:sldId id="300" r:id="rId66"/>
    <p:sldId id="411" r:id="rId67"/>
    <p:sldId id="301" r:id="rId68"/>
    <p:sldId id="382" r:id="rId69"/>
    <p:sldId id="394" r:id="rId70"/>
    <p:sldId id="395" r:id="rId71"/>
    <p:sldId id="397" r:id="rId72"/>
    <p:sldId id="342" r:id="rId73"/>
    <p:sldId id="374"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00"/>
    <p:restoredTop sz="93557" autoAdjust="0"/>
  </p:normalViewPr>
  <p:slideViewPr>
    <p:cSldViewPr>
      <p:cViewPr varScale="1">
        <p:scale>
          <a:sx n="64" d="100"/>
          <a:sy n="64" d="100"/>
        </p:scale>
        <p:origin x="1368" y="6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2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E7F6E-B3BD-4471-A516-1CD50F2A8D0B}" type="doc">
      <dgm:prSet loTypeId="urn:microsoft.com/office/officeart/2005/8/layout/radial1" loCatId="relationship" qsTypeId="urn:microsoft.com/office/officeart/2005/8/quickstyle/simple4" qsCatId="simple" csTypeId="urn:microsoft.com/office/officeart/2005/8/colors/accent0_3" csCatId="mainScheme" phldr="1"/>
      <dgm:spPr/>
      <dgm:t>
        <a:bodyPr/>
        <a:lstStyle/>
        <a:p>
          <a:endParaRPr lang="en-US"/>
        </a:p>
      </dgm:t>
    </dgm:pt>
    <dgm:pt modelId="{55DBF3BB-3D5E-43CC-82F4-5D8E03529E49}">
      <dgm:prSet phldrT="[Text]" custT="1"/>
      <dgm:spPr/>
      <dgm:t>
        <a:bodyPr/>
        <a:lstStyle/>
        <a:p>
          <a:r>
            <a:rPr lang="en-US" sz="1600" dirty="0"/>
            <a:t>Citizen Journalism</a:t>
          </a:r>
        </a:p>
      </dgm:t>
    </dgm:pt>
    <dgm:pt modelId="{86741841-A0FD-45DC-B9F1-9EAC0098878C}" type="parTrans" cxnId="{61C59B87-F9BE-485F-A441-B0AA90D75434}">
      <dgm:prSet/>
      <dgm:spPr/>
      <dgm:t>
        <a:bodyPr/>
        <a:lstStyle/>
        <a:p>
          <a:endParaRPr lang="en-US"/>
        </a:p>
      </dgm:t>
    </dgm:pt>
    <dgm:pt modelId="{DF27F3B6-E98C-44E9-8175-B1998DF336CF}" type="sibTrans" cxnId="{61C59B87-F9BE-485F-A441-B0AA90D75434}">
      <dgm:prSet/>
      <dgm:spPr/>
      <dgm:t>
        <a:bodyPr/>
        <a:lstStyle/>
        <a:p>
          <a:endParaRPr lang="en-US"/>
        </a:p>
      </dgm:t>
    </dgm:pt>
    <dgm:pt modelId="{77A5076E-0F02-4046-BC66-0C0E4B4DDAD9}">
      <dgm:prSet phldrT="[Text]" custT="1"/>
      <dgm:spPr/>
      <dgm:t>
        <a:bodyPr/>
        <a:lstStyle/>
        <a:p>
          <a:r>
            <a:rPr lang="en-US" sz="1400" dirty="0"/>
            <a:t>Grassroots</a:t>
          </a:r>
        </a:p>
        <a:p>
          <a:r>
            <a:rPr lang="en-US" sz="1400" dirty="0"/>
            <a:t>Journalism</a:t>
          </a:r>
        </a:p>
      </dgm:t>
    </dgm:pt>
    <dgm:pt modelId="{6FCE9AE0-7CD0-4E7F-8309-347566909C06}" type="parTrans" cxnId="{1147ABE1-88B0-415C-A21F-CADFBD9C7B1E}">
      <dgm:prSet/>
      <dgm:spPr/>
      <dgm:t>
        <a:bodyPr/>
        <a:lstStyle/>
        <a:p>
          <a:endParaRPr lang="en-US"/>
        </a:p>
      </dgm:t>
    </dgm:pt>
    <dgm:pt modelId="{3345323B-70CC-4E32-8770-B4A9439E0741}" type="sibTrans" cxnId="{1147ABE1-88B0-415C-A21F-CADFBD9C7B1E}">
      <dgm:prSet/>
      <dgm:spPr/>
      <dgm:t>
        <a:bodyPr/>
        <a:lstStyle/>
        <a:p>
          <a:endParaRPr lang="en-US"/>
        </a:p>
      </dgm:t>
    </dgm:pt>
    <dgm:pt modelId="{DB2BBD32-71B2-4DD4-9FBC-A98425EDC2EE}">
      <dgm:prSet phldrT="[Text]" custT="1"/>
      <dgm:spPr/>
      <dgm:t>
        <a:bodyPr/>
        <a:lstStyle/>
        <a:p>
          <a:r>
            <a:rPr lang="en-US" sz="1400" dirty="0" err="1"/>
            <a:t>Hyperlocal</a:t>
          </a:r>
          <a:r>
            <a:rPr lang="en-US" sz="1400" dirty="0"/>
            <a:t> Journalism</a:t>
          </a:r>
        </a:p>
      </dgm:t>
    </dgm:pt>
    <dgm:pt modelId="{75B174A4-B940-45E6-84B4-80A103389942}" type="parTrans" cxnId="{F41E3116-FABC-4970-9E25-CDA815C6AAD2}">
      <dgm:prSet/>
      <dgm:spPr/>
      <dgm:t>
        <a:bodyPr/>
        <a:lstStyle/>
        <a:p>
          <a:endParaRPr lang="en-US"/>
        </a:p>
      </dgm:t>
    </dgm:pt>
    <dgm:pt modelId="{FC787F28-2D13-4650-B161-9567E0BC8889}" type="sibTrans" cxnId="{F41E3116-FABC-4970-9E25-CDA815C6AAD2}">
      <dgm:prSet/>
      <dgm:spPr/>
      <dgm:t>
        <a:bodyPr/>
        <a:lstStyle/>
        <a:p>
          <a:endParaRPr lang="en-US"/>
        </a:p>
      </dgm:t>
    </dgm:pt>
    <dgm:pt modelId="{3D1AC8BF-E1E2-40B5-B903-777DFF8CE9E8}">
      <dgm:prSet phldrT="[Text]" custT="1"/>
      <dgm:spPr/>
      <dgm:t>
        <a:bodyPr/>
        <a:lstStyle/>
        <a:p>
          <a:r>
            <a:rPr lang="en-US" sz="1400" dirty="0"/>
            <a:t>Participatory Journalism</a:t>
          </a:r>
        </a:p>
      </dgm:t>
    </dgm:pt>
    <dgm:pt modelId="{8EEED790-8121-4008-901B-21580156578A}" type="parTrans" cxnId="{00A7F5E2-3DD5-4D76-B8E9-DF93B3BA3A38}">
      <dgm:prSet/>
      <dgm:spPr/>
      <dgm:t>
        <a:bodyPr/>
        <a:lstStyle/>
        <a:p>
          <a:endParaRPr lang="en-US"/>
        </a:p>
      </dgm:t>
    </dgm:pt>
    <dgm:pt modelId="{DA104909-56FB-41DE-B4C5-392049A0FBAA}" type="sibTrans" cxnId="{00A7F5E2-3DD5-4D76-B8E9-DF93B3BA3A38}">
      <dgm:prSet/>
      <dgm:spPr/>
      <dgm:t>
        <a:bodyPr/>
        <a:lstStyle/>
        <a:p>
          <a:endParaRPr lang="en-US"/>
        </a:p>
      </dgm:t>
    </dgm:pt>
    <dgm:pt modelId="{C54C87EC-FF21-49B2-995F-779D75C481C2}">
      <dgm:prSet phldrT="[Text]" custT="1"/>
      <dgm:spPr/>
      <dgm:t>
        <a:bodyPr/>
        <a:lstStyle/>
        <a:p>
          <a:r>
            <a:rPr lang="en-US" sz="1400" dirty="0"/>
            <a:t>Open-source Journalism</a:t>
          </a:r>
        </a:p>
      </dgm:t>
    </dgm:pt>
    <dgm:pt modelId="{7B01C6F4-1C86-4300-95B6-B57B58CB8E66}" type="parTrans" cxnId="{F9824B51-0B1A-4D2B-B637-F22AA1CB3604}">
      <dgm:prSet/>
      <dgm:spPr/>
      <dgm:t>
        <a:bodyPr/>
        <a:lstStyle/>
        <a:p>
          <a:endParaRPr lang="en-US"/>
        </a:p>
      </dgm:t>
    </dgm:pt>
    <dgm:pt modelId="{969CDAED-0001-4FF0-8B3E-DE4FAD10E354}" type="sibTrans" cxnId="{F9824B51-0B1A-4D2B-B637-F22AA1CB3604}">
      <dgm:prSet/>
      <dgm:spPr/>
      <dgm:t>
        <a:bodyPr/>
        <a:lstStyle/>
        <a:p>
          <a:endParaRPr lang="en-US"/>
        </a:p>
      </dgm:t>
    </dgm:pt>
    <dgm:pt modelId="{1583635C-E9B6-4FEC-A70C-BC5454077D70}">
      <dgm:prSet/>
      <dgm:spPr/>
      <dgm:t>
        <a:bodyPr/>
        <a:lstStyle/>
        <a:p>
          <a:r>
            <a:rPr lang="en-US" dirty="0"/>
            <a:t>Networked Journalism</a:t>
          </a:r>
        </a:p>
      </dgm:t>
    </dgm:pt>
    <dgm:pt modelId="{8F60372B-4DE7-4EEC-892A-D4B7A5B27140}" type="parTrans" cxnId="{6176F1CB-0C6C-480A-B9A4-ABFF701C2CCB}">
      <dgm:prSet/>
      <dgm:spPr/>
      <dgm:t>
        <a:bodyPr/>
        <a:lstStyle/>
        <a:p>
          <a:endParaRPr lang="en-US"/>
        </a:p>
      </dgm:t>
    </dgm:pt>
    <dgm:pt modelId="{8F1A0C99-F7AD-40A6-8B7A-E742827A6081}" type="sibTrans" cxnId="{6176F1CB-0C6C-480A-B9A4-ABFF701C2CCB}">
      <dgm:prSet/>
      <dgm:spPr/>
      <dgm:t>
        <a:bodyPr/>
        <a:lstStyle/>
        <a:p>
          <a:endParaRPr lang="en-US"/>
        </a:p>
      </dgm:t>
    </dgm:pt>
    <dgm:pt modelId="{CB7B831A-ECC0-4E1E-8F67-1FC1F2E47E0C}">
      <dgm:prSet custT="1"/>
      <dgm:spPr/>
      <dgm:t>
        <a:bodyPr/>
        <a:lstStyle/>
        <a:p>
          <a:r>
            <a:rPr lang="en-US" sz="1600" dirty="0"/>
            <a:t>Citizen media</a:t>
          </a:r>
        </a:p>
      </dgm:t>
    </dgm:pt>
    <dgm:pt modelId="{99D3F42B-9F7E-4630-AD64-74AE405F14BA}" type="parTrans" cxnId="{6595450C-F90B-4418-A517-8275DC3D636B}">
      <dgm:prSet/>
      <dgm:spPr/>
      <dgm:t>
        <a:bodyPr/>
        <a:lstStyle/>
        <a:p>
          <a:endParaRPr lang="en-US"/>
        </a:p>
      </dgm:t>
    </dgm:pt>
    <dgm:pt modelId="{49AA1C71-C565-4442-888D-41355F4EE81D}" type="sibTrans" cxnId="{6595450C-F90B-4418-A517-8275DC3D636B}">
      <dgm:prSet/>
      <dgm:spPr/>
      <dgm:t>
        <a:bodyPr/>
        <a:lstStyle/>
        <a:p>
          <a:endParaRPr lang="en-US"/>
        </a:p>
      </dgm:t>
    </dgm:pt>
    <dgm:pt modelId="{3AEF8CC0-256D-4760-A900-60D64F04BB8F}">
      <dgm:prSet custT="1"/>
      <dgm:spPr/>
      <dgm:t>
        <a:bodyPr/>
        <a:lstStyle/>
        <a:p>
          <a:r>
            <a:rPr lang="en-US" sz="1400" dirty="0"/>
            <a:t>Distributed Journalism</a:t>
          </a:r>
        </a:p>
      </dgm:t>
    </dgm:pt>
    <dgm:pt modelId="{E1669DF2-23B3-4380-9C37-A920CFCE4445}" type="parTrans" cxnId="{1BD7F25F-1843-43DD-A900-5061B54AFB6C}">
      <dgm:prSet/>
      <dgm:spPr/>
      <dgm:t>
        <a:bodyPr/>
        <a:lstStyle/>
        <a:p>
          <a:endParaRPr lang="en-US"/>
        </a:p>
      </dgm:t>
    </dgm:pt>
    <dgm:pt modelId="{68C49E7F-FC26-4A5E-BEAB-29C5BBCE05AF}" type="sibTrans" cxnId="{1BD7F25F-1843-43DD-A900-5061B54AFB6C}">
      <dgm:prSet/>
      <dgm:spPr/>
      <dgm:t>
        <a:bodyPr/>
        <a:lstStyle/>
        <a:p>
          <a:endParaRPr lang="en-US"/>
        </a:p>
      </dgm:t>
    </dgm:pt>
    <dgm:pt modelId="{41FD4CE2-6765-468D-9A1A-534B7DFD8617}">
      <dgm:prSet custT="1"/>
      <dgm:spPr/>
      <dgm:t>
        <a:bodyPr/>
        <a:lstStyle/>
        <a:p>
          <a:r>
            <a:rPr lang="en-US" sz="1400" dirty="0"/>
            <a:t>Stand-alone Journalism</a:t>
          </a:r>
        </a:p>
      </dgm:t>
    </dgm:pt>
    <dgm:pt modelId="{2949F0D4-6AD1-4323-BF3E-1F5A2579E688}" type="parTrans" cxnId="{B3D06360-24D6-464A-A72D-1BF5051DA017}">
      <dgm:prSet/>
      <dgm:spPr/>
      <dgm:t>
        <a:bodyPr/>
        <a:lstStyle/>
        <a:p>
          <a:endParaRPr lang="en-US"/>
        </a:p>
      </dgm:t>
    </dgm:pt>
    <dgm:pt modelId="{77951CB7-569E-4086-9D9E-7F8DEC5E51EA}" type="sibTrans" cxnId="{B3D06360-24D6-464A-A72D-1BF5051DA017}">
      <dgm:prSet/>
      <dgm:spPr/>
      <dgm:t>
        <a:bodyPr/>
        <a:lstStyle/>
        <a:p>
          <a:endParaRPr lang="en-US"/>
        </a:p>
      </dgm:t>
    </dgm:pt>
    <dgm:pt modelId="{26B0AE71-8E2B-4191-A0B0-559FA2755408}">
      <dgm:prSet custT="1"/>
      <dgm:spPr/>
      <dgm:t>
        <a:bodyPr/>
        <a:lstStyle/>
        <a:p>
          <a:r>
            <a:rPr lang="en-US" sz="1400" dirty="0"/>
            <a:t>Bottom-up Journalism </a:t>
          </a:r>
        </a:p>
      </dgm:t>
    </dgm:pt>
    <dgm:pt modelId="{5681D82D-A5F3-4CB2-964C-1A794D5C639D}" type="parTrans" cxnId="{3542D4CC-AD4C-4970-BDE7-707F8473D8A8}">
      <dgm:prSet/>
      <dgm:spPr/>
      <dgm:t>
        <a:bodyPr/>
        <a:lstStyle/>
        <a:p>
          <a:endParaRPr lang="en-US"/>
        </a:p>
      </dgm:t>
    </dgm:pt>
    <dgm:pt modelId="{F926F6A2-554A-4DD2-B523-E43138D6FDD2}" type="sibTrans" cxnId="{3542D4CC-AD4C-4970-BDE7-707F8473D8A8}">
      <dgm:prSet/>
      <dgm:spPr/>
      <dgm:t>
        <a:bodyPr/>
        <a:lstStyle/>
        <a:p>
          <a:endParaRPr lang="en-US"/>
        </a:p>
      </dgm:t>
    </dgm:pt>
    <dgm:pt modelId="{79EA3F64-9A8E-434A-AF60-28432D7343BF}" type="pres">
      <dgm:prSet presAssocID="{561E7F6E-B3BD-4471-A516-1CD50F2A8D0B}" presName="cycle" presStyleCnt="0">
        <dgm:presLayoutVars>
          <dgm:chMax val="1"/>
          <dgm:dir/>
          <dgm:animLvl val="ctr"/>
          <dgm:resizeHandles val="exact"/>
        </dgm:presLayoutVars>
      </dgm:prSet>
      <dgm:spPr/>
    </dgm:pt>
    <dgm:pt modelId="{081E8206-09BD-4260-9B72-77DA3558084D}" type="pres">
      <dgm:prSet presAssocID="{55DBF3BB-3D5E-43CC-82F4-5D8E03529E49}" presName="centerShape" presStyleLbl="node0" presStyleIdx="0" presStyleCnt="1" custScaleX="128419"/>
      <dgm:spPr/>
    </dgm:pt>
    <dgm:pt modelId="{ACA4C631-2C56-4E12-A177-10C05A38C21B}" type="pres">
      <dgm:prSet presAssocID="{6FCE9AE0-7CD0-4E7F-8309-347566909C06}" presName="Name9" presStyleLbl="parChTrans1D2" presStyleIdx="0" presStyleCnt="9"/>
      <dgm:spPr/>
    </dgm:pt>
    <dgm:pt modelId="{A6031659-972E-443F-BEA0-864CC704BF6D}" type="pres">
      <dgm:prSet presAssocID="{6FCE9AE0-7CD0-4E7F-8309-347566909C06}" presName="connTx" presStyleLbl="parChTrans1D2" presStyleIdx="0" presStyleCnt="9"/>
      <dgm:spPr/>
    </dgm:pt>
    <dgm:pt modelId="{EDFC1C91-33A4-4D4E-B4AC-569B3E1A4F18}" type="pres">
      <dgm:prSet presAssocID="{77A5076E-0F02-4046-BC66-0C0E4B4DDAD9}" presName="node" presStyleLbl="node1" presStyleIdx="0" presStyleCnt="9" custScaleX="120220">
        <dgm:presLayoutVars>
          <dgm:bulletEnabled val="1"/>
        </dgm:presLayoutVars>
      </dgm:prSet>
      <dgm:spPr/>
    </dgm:pt>
    <dgm:pt modelId="{2095BCE6-46CB-4D8A-BD90-139E5BA40894}" type="pres">
      <dgm:prSet presAssocID="{8F60372B-4DE7-4EEC-892A-D4B7A5B27140}" presName="Name9" presStyleLbl="parChTrans1D2" presStyleIdx="1" presStyleCnt="9"/>
      <dgm:spPr/>
    </dgm:pt>
    <dgm:pt modelId="{B9822D48-0F8A-4DB1-AA01-ED56FC6B8421}" type="pres">
      <dgm:prSet presAssocID="{8F60372B-4DE7-4EEC-892A-D4B7A5B27140}" presName="connTx" presStyleLbl="parChTrans1D2" presStyleIdx="1" presStyleCnt="9"/>
      <dgm:spPr/>
    </dgm:pt>
    <dgm:pt modelId="{8CDEFACB-E5A8-4795-AE2F-E8E3D73783B2}" type="pres">
      <dgm:prSet presAssocID="{1583635C-E9B6-4FEC-A70C-BC5454077D70}" presName="node" presStyleLbl="node1" presStyleIdx="1" presStyleCnt="9">
        <dgm:presLayoutVars>
          <dgm:bulletEnabled val="1"/>
        </dgm:presLayoutVars>
      </dgm:prSet>
      <dgm:spPr/>
    </dgm:pt>
    <dgm:pt modelId="{DC96D224-DB8B-4382-A9FA-8F01CEC72045}" type="pres">
      <dgm:prSet presAssocID="{99D3F42B-9F7E-4630-AD64-74AE405F14BA}" presName="Name9" presStyleLbl="parChTrans1D2" presStyleIdx="2" presStyleCnt="9"/>
      <dgm:spPr/>
    </dgm:pt>
    <dgm:pt modelId="{9CCFD2E2-BB93-4912-847B-24B8132E8258}" type="pres">
      <dgm:prSet presAssocID="{99D3F42B-9F7E-4630-AD64-74AE405F14BA}" presName="connTx" presStyleLbl="parChTrans1D2" presStyleIdx="2" presStyleCnt="9"/>
      <dgm:spPr/>
    </dgm:pt>
    <dgm:pt modelId="{CCB7BDC0-07F1-4F4B-8A44-8C6C987BB9DB}" type="pres">
      <dgm:prSet presAssocID="{CB7B831A-ECC0-4E1E-8F67-1FC1F2E47E0C}" presName="node" presStyleLbl="node1" presStyleIdx="2" presStyleCnt="9">
        <dgm:presLayoutVars>
          <dgm:bulletEnabled val="1"/>
        </dgm:presLayoutVars>
      </dgm:prSet>
      <dgm:spPr/>
    </dgm:pt>
    <dgm:pt modelId="{5DED8BAD-EB1A-4693-8744-DD1FA518BD06}" type="pres">
      <dgm:prSet presAssocID="{E1669DF2-23B3-4380-9C37-A920CFCE4445}" presName="Name9" presStyleLbl="parChTrans1D2" presStyleIdx="3" presStyleCnt="9"/>
      <dgm:spPr/>
    </dgm:pt>
    <dgm:pt modelId="{6ADD3164-64C6-47F6-8486-7D23F83976AB}" type="pres">
      <dgm:prSet presAssocID="{E1669DF2-23B3-4380-9C37-A920CFCE4445}" presName="connTx" presStyleLbl="parChTrans1D2" presStyleIdx="3" presStyleCnt="9"/>
      <dgm:spPr/>
    </dgm:pt>
    <dgm:pt modelId="{50236260-B11E-4E87-ABFB-C48EE04CAAAC}" type="pres">
      <dgm:prSet presAssocID="{3AEF8CC0-256D-4760-A900-60D64F04BB8F}" presName="node" presStyleLbl="node1" presStyleIdx="3" presStyleCnt="9" custScaleX="109769">
        <dgm:presLayoutVars>
          <dgm:bulletEnabled val="1"/>
        </dgm:presLayoutVars>
      </dgm:prSet>
      <dgm:spPr/>
    </dgm:pt>
    <dgm:pt modelId="{10A4548D-DEF8-4D99-AFE6-6850A52CBE60}" type="pres">
      <dgm:prSet presAssocID="{2949F0D4-6AD1-4323-BF3E-1F5A2579E688}" presName="Name9" presStyleLbl="parChTrans1D2" presStyleIdx="4" presStyleCnt="9"/>
      <dgm:spPr/>
    </dgm:pt>
    <dgm:pt modelId="{72B49835-D2F2-4BF7-93C4-C880FD0EDA76}" type="pres">
      <dgm:prSet presAssocID="{2949F0D4-6AD1-4323-BF3E-1F5A2579E688}" presName="connTx" presStyleLbl="parChTrans1D2" presStyleIdx="4" presStyleCnt="9"/>
      <dgm:spPr/>
    </dgm:pt>
    <dgm:pt modelId="{44D90FDF-5A83-455A-8EC1-D5DAE6099967}" type="pres">
      <dgm:prSet presAssocID="{41FD4CE2-6765-468D-9A1A-534B7DFD8617}" presName="node" presStyleLbl="node1" presStyleIdx="4" presStyleCnt="9">
        <dgm:presLayoutVars>
          <dgm:bulletEnabled val="1"/>
        </dgm:presLayoutVars>
      </dgm:prSet>
      <dgm:spPr/>
    </dgm:pt>
    <dgm:pt modelId="{67D0647A-6750-4020-AEB0-B390493497CA}" type="pres">
      <dgm:prSet presAssocID="{5681D82D-A5F3-4CB2-964C-1A794D5C639D}" presName="Name9" presStyleLbl="parChTrans1D2" presStyleIdx="5" presStyleCnt="9"/>
      <dgm:spPr/>
    </dgm:pt>
    <dgm:pt modelId="{F2C1D08C-6D53-4074-ACE9-13BDD2636766}" type="pres">
      <dgm:prSet presAssocID="{5681D82D-A5F3-4CB2-964C-1A794D5C639D}" presName="connTx" presStyleLbl="parChTrans1D2" presStyleIdx="5" presStyleCnt="9"/>
      <dgm:spPr/>
    </dgm:pt>
    <dgm:pt modelId="{6188E67A-A96A-445B-91A0-1FCB9DCA822A}" type="pres">
      <dgm:prSet presAssocID="{26B0AE71-8E2B-4191-A0B0-559FA2755408}" presName="node" presStyleLbl="node1" presStyleIdx="5" presStyleCnt="9">
        <dgm:presLayoutVars>
          <dgm:bulletEnabled val="1"/>
        </dgm:presLayoutVars>
      </dgm:prSet>
      <dgm:spPr/>
    </dgm:pt>
    <dgm:pt modelId="{8ABE6A72-8EC3-4F10-8A57-8F297577CDC8}" type="pres">
      <dgm:prSet presAssocID="{75B174A4-B940-45E6-84B4-80A103389942}" presName="Name9" presStyleLbl="parChTrans1D2" presStyleIdx="6" presStyleCnt="9"/>
      <dgm:spPr/>
    </dgm:pt>
    <dgm:pt modelId="{13CD202A-EB42-4091-A13A-492F7B5F4E6D}" type="pres">
      <dgm:prSet presAssocID="{75B174A4-B940-45E6-84B4-80A103389942}" presName="connTx" presStyleLbl="parChTrans1D2" presStyleIdx="6" presStyleCnt="9"/>
      <dgm:spPr/>
    </dgm:pt>
    <dgm:pt modelId="{21577539-F4A2-4962-82FD-A55B86678A07}" type="pres">
      <dgm:prSet presAssocID="{DB2BBD32-71B2-4DD4-9FBC-A98425EDC2EE}" presName="node" presStyleLbl="node1" presStyleIdx="6" presStyleCnt="9" custScaleX="125351">
        <dgm:presLayoutVars>
          <dgm:bulletEnabled val="1"/>
        </dgm:presLayoutVars>
      </dgm:prSet>
      <dgm:spPr/>
    </dgm:pt>
    <dgm:pt modelId="{D19BA080-1474-4501-A086-CF496A9BC413}" type="pres">
      <dgm:prSet presAssocID="{8EEED790-8121-4008-901B-21580156578A}" presName="Name9" presStyleLbl="parChTrans1D2" presStyleIdx="7" presStyleCnt="9"/>
      <dgm:spPr/>
    </dgm:pt>
    <dgm:pt modelId="{ED6C7EA3-62AD-4160-9B01-A7E4F03961B2}" type="pres">
      <dgm:prSet presAssocID="{8EEED790-8121-4008-901B-21580156578A}" presName="connTx" presStyleLbl="parChTrans1D2" presStyleIdx="7" presStyleCnt="9"/>
      <dgm:spPr/>
    </dgm:pt>
    <dgm:pt modelId="{7A5945D9-F17D-4E57-8B7F-09DE533D9B28}" type="pres">
      <dgm:prSet presAssocID="{3D1AC8BF-E1E2-40B5-B903-777DFF8CE9E8}" presName="node" presStyleLbl="node1" presStyleIdx="7" presStyleCnt="9" custScaleX="143434" custScaleY="121125">
        <dgm:presLayoutVars>
          <dgm:bulletEnabled val="1"/>
        </dgm:presLayoutVars>
      </dgm:prSet>
      <dgm:spPr/>
    </dgm:pt>
    <dgm:pt modelId="{473A839A-D09B-44E2-A503-32A7E6070AE2}" type="pres">
      <dgm:prSet presAssocID="{7B01C6F4-1C86-4300-95B6-B57B58CB8E66}" presName="Name9" presStyleLbl="parChTrans1D2" presStyleIdx="8" presStyleCnt="9"/>
      <dgm:spPr/>
    </dgm:pt>
    <dgm:pt modelId="{0E385A7A-E910-4742-811A-59867228F95F}" type="pres">
      <dgm:prSet presAssocID="{7B01C6F4-1C86-4300-95B6-B57B58CB8E66}" presName="connTx" presStyleLbl="parChTrans1D2" presStyleIdx="8" presStyleCnt="9"/>
      <dgm:spPr/>
    </dgm:pt>
    <dgm:pt modelId="{B56DCFBE-73E5-4028-8D61-5F200CA5D34B}" type="pres">
      <dgm:prSet presAssocID="{C54C87EC-FF21-49B2-995F-779D75C481C2}" presName="node" presStyleLbl="node1" presStyleIdx="8" presStyleCnt="9">
        <dgm:presLayoutVars>
          <dgm:bulletEnabled val="1"/>
        </dgm:presLayoutVars>
      </dgm:prSet>
      <dgm:spPr/>
    </dgm:pt>
  </dgm:ptLst>
  <dgm:cxnLst>
    <dgm:cxn modelId="{6595450C-F90B-4418-A517-8275DC3D636B}" srcId="{55DBF3BB-3D5E-43CC-82F4-5D8E03529E49}" destId="{CB7B831A-ECC0-4E1E-8F67-1FC1F2E47E0C}" srcOrd="2" destOrd="0" parTransId="{99D3F42B-9F7E-4630-AD64-74AE405F14BA}" sibTransId="{49AA1C71-C565-4442-888D-41355F4EE81D}"/>
    <dgm:cxn modelId="{E9BB7410-7CD9-4472-AA07-4E611BDF1C96}" type="presOf" srcId="{561E7F6E-B3BD-4471-A516-1CD50F2A8D0B}" destId="{79EA3F64-9A8E-434A-AF60-28432D7343BF}" srcOrd="0" destOrd="0" presId="urn:microsoft.com/office/officeart/2005/8/layout/radial1"/>
    <dgm:cxn modelId="{4B1BA011-A3DA-417A-A0AB-C042AF3BC612}" type="presOf" srcId="{75B174A4-B940-45E6-84B4-80A103389942}" destId="{8ABE6A72-8EC3-4F10-8A57-8F297577CDC8}" srcOrd="0" destOrd="0" presId="urn:microsoft.com/office/officeart/2005/8/layout/radial1"/>
    <dgm:cxn modelId="{F41E3116-FABC-4970-9E25-CDA815C6AAD2}" srcId="{55DBF3BB-3D5E-43CC-82F4-5D8E03529E49}" destId="{DB2BBD32-71B2-4DD4-9FBC-A98425EDC2EE}" srcOrd="6" destOrd="0" parTransId="{75B174A4-B940-45E6-84B4-80A103389942}" sibTransId="{FC787F28-2D13-4650-B161-9567E0BC8889}"/>
    <dgm:cxn modelId="{9DF23A19-157F-48B6-AD68-0266B04AB9DE}" type="presOf" srcId="{3AEF8CC0-256D-4760-A900-60D64F04BB8F}" destId="{50236260-B11E-4E87-ABFB-C48EE04CAAAC}" srcOrd="0" destOrd="0" presId="urn:microsoft.com/office/officeart/2005/8/layout/radial1"/>
    <dgm:cxn modelId="{56339130-2E6F-4EF1-B2D0-7DC26D64CD7A}" type="presOf" srcId="{E1669DF2-23B3-4380-9C37-A920CFCE4445}" destId="{6ADD3164-64C6-47F6-8486-7D23F83976AB}" srcOrd="1" destOrd="0" presId="urn:microsoft.com/office/officeart/2005/8/layout/radial1"/>
    <dgm:cxn modelId="{98DACF39-1CBA-442A-BC11-EB504E1BE588}" type="presOf" srcId="{8EEED790-8121-4008-901B-21580156578A}" destId="{D19BA080-1474-4501-A086-CF496A9BC413}" srcOrd="0" destOrd="0" presId="urn:microsoft.com/office/officeart/2005/8/layout/radial1"/>
    <dgm:cxn modelId="{4618135D-1803-40CB-B7D9-E0B7A3F4E0B7}" type="presOf" srcId="{2949F0D4-6AD1-4323-BF3E-1F5A2579E688}" destId="{10A4548D-DEF8-4D99-AFE6-6850A52CBE60}" srcOrd="0" destOrd="0" presId="urn:microsoft.com/office/officeart/2005/8/layout/radial1"/>
    <dgm:cxn modelId="{1BD7F25F-1843-43DD-A900-5061B54AFB6C}" srcId="{55DBF3BB-3D5E-43CC-82F4-5D8E03529E49}" destId="{3AEF8CC0-256D-4760-A900-60D64F04BB8F}" srcOrd="3" destOrd="0" parTransId="{E1669DF2-23B3-4380-9C37-A920CFCE4445}" sibTransId="{68C49E7F-FC26-4A5E-BEAB-29C5BBCE05AF}"/>
    <dgm:cxn modelId="{181A0860-8050-42A3-A178-0EDB796D812D}" type="presOf" srcId="{55DBF3BB-3D5E-43CC-82F4-5D8E03529E49}" destId="{081E8206-09BD-4260-9B72-77DA3558084D}" srcOrd="0" destOrd="0" presId="urn:microsoft.com/office/officeart/2005/8/layout/radial1"/>
    <dgm:cxn modelId="{B3D06360-24D6-464A-A72D-1BF5051DA017}" srcId="{55DBF3BB-3D5E-43CC-82F4-5D8E03529E49}" destId="{41FD4CE2-6765-468D-9A1A-534B7DFD8617}" srcOrd="4" destOrd="0" parTransId="{2949F0D4-6AD1-4323-BF3E-1F5A2579E688}" sibTransId="{77951CB7-569E-4086-9D9E-7F8DEC5E51EA}"/>
    <dgm:cxn modelId="{A433E345-A6C8-4886-BA5D-29B2F578A4E1}" type="presOf" srcId="{CB7B831A-ECC0-4E1E-8F67-1FC1F2E47E0C}" destId="{CCB7BDC0-07F1-4F4B-8A44-8C6C987BB9DB}" srcOrd="0" destOrd="0" presId="urn:microsoft.com/office/officeart/2005/8/layout/radial1"/>
    <dgm:cxn modelId="{1F6FDF66-7AFB-4041-B424-B3EA95F2F9CB}" type="presOf" srcId="{77A5076E-0F02-4046-BC66-0C0E4B4DDAD9}" destId="{EDFC1C91-33A4-4D4E-B4AC-569B3E1A4F18}" srcOrd="0" destOrd="0" presId="urn:microsoft.com/office/officeart/2005/8/layout/radial1"/>
    <dgm:cxn modelId="{4C273367-7BC4-4126-A625-D47E8C51DC9D}" type="presOf" srcId="{41FD4CE2-6765-468D-9A1A-534B7DFD8617}" destId="{44D90FDF-5A83-455A-8EC1-D5DAE6099967}" srcOrd="0" destOrd="0" presId="urn:microsoft.com/office/officeart/2005/8/layout/radial1"/>
    <dgm:cxn modelId="{25B8546B-5688-41D2-9573-A25FAB7721C7}" type="presOf" srcId="{5681D82D-A5F3-4CB2-964C-1A794D5C639D}" destId="{67D0647A-6750-4020-AEB0-B390493497CA}" srcOrd="0" destOrd="0" presId="urn:microsoft.com/office/officeart/2005/8/layout/radial1"/>
    <dgm:cxn modelId="{25DE9A4B-8B94-42C3-80AF-428FC8FF8396}" type="presOf" srcId="{99D3F42B-9F7E-4630-AD64-74AE405F14BA}" destId="{DC96D224-DB8B-4382-A9FA-8F01CEC72045}" srcOrd="0" destOrd="0" presId="urn:microsoft.com/office/officeart/2005/8/layout/radial1"/>
    <dgm:cxn modelId="{36F3FF4B-9C89-4DD3-9B62-798FED57D1E1}" type="presOf" srcId="{1583635C-E9B6-4FEC-A70C-BC5454077D70}" destId="{8CDEFACB-E5A8-4795-AE2F-E8E3D73783B2}" srcOrd="0" destOrd="0" presId="urn:microsoft.com/office/officeart/2005/8/layout/radial1"/>
    <dgm:cxn modelId="{A1D7E24C-BD79-4869-8734-6E1718773FA2}" type="presOf" srcId="{75B174A4-B940-45E6-84B4-80A103389942}" destId="{13CD202A-EB42-4091-A13A-492F7B5F4E6D}" srcOrd="1" destOrd="0" presId="urn:microsoft.com/office/officeart/2005/8/layout/radial1"/>
    <dgm:cxn modelId="{A687CF4E-65F2-4472-819C-89E3DA99BD4F}" type="presOf" srcId="{6FCE9AE0-7CD0-4E7F-8309-347566909C06}" destId="{A6031659-972E-443F-BEA0-864CC704BF6D}" srcOrd="1" destOrd="0" presId="urn:microsoft.com/office/officeart/2005/8/layout/radial1"/>
    <dgm:cxn modelId="{F9824B51-0B1A-4D2B-B637-F22AA1CB3604}" srcId="{55DBF3BB-3D5E-43CC-82F4-5D8E03529E49}" destId="{C54C87EC-FF21-49B2-995F-779D75C481C2}" srcOrd="8" destOrd="0" parTransId="{7B01C6F4-1C86-4300-95B6-B57B58CB8E66}" sibTransId="{969CDAED-0001-4FF0-8B3E-DE4FAD10E354}"/>
    <dgm:cxn modelId="{61C59B87-F9BE-485F-A441-B0AA90D75434}" srcId="{561E7F6E-B3BD-4471-A516-1CD50F2A8D0B}" destId="{55DBF3BB-3D5E-43CC-82F4-5D8E03529E49}" srcOrd="0" destOrd="0" parTransId="{86741841-A0FD-45DC-B9F1-9EAC0098878C}" sibTransId="{DF27F3B6-E98C-44E9-8175-B1998DF336CF}"/>
    <dgm:cxn modelId="{5D425B90-4BF5-48EA-BA02-25063C131E3D}" type="presOf" srcId="{8F60372B-4DE7-4EEC-892A-D4B7A5B27140}" destId="{B9822D48-0F8A-4DB1-AA01-ED56FC6B8421}" srcOrd="1" destOrd="0" presId="urn:microsoft.com/office/officeart/2005/8/layout/radial1"/>
    <dgm:cxn modelId="{5A628598-6B39-41C7-94A6-70E7E3E5D381}" type="presOf" srcId="{7B01C6F4-1C86-4300-95B6-B57B58CB8E66}" destId="{0E385A7A-E910-4742-811A-59867228F95F}" srcOrd="1" destOrd="0" presId="urn:microsoft.com/office/officeart/2005/8/layout/radial1"/>
    <dgm:cxn modelId="{B511789F-F8E6-4E44-A2CA-AEB147FACD3D}" type="presOf" srcId="{DB2BBD32-71B2-4DD4-9FBC-A98425EDC2EE}" destId="{21577539-F4A2-4962-82FD-A55B86678A07}" srcOrd="0" destOrd="0" presId="urn:microsoft.com/office/officeart/2005/8/layout/radial1"/>
    <dgm:cxn modelId="{8661FDB9-D50E-4B2D-B56D-6598B92150B3}" type="presOf" srcId="{2949F0D4-6AD1-4323-BF3E-1F5A2579E688}" destId="{72B49835-D2F2-4BF7-93C4-C880FD0EDA76}" srcOrd="1" destOrd="0" presId="urn:microsoft.com/office/officeart/2005/8/layout/radial1"/>
    <dgm:cxn modelId="{098C74BD-C3B8-47F2-89C7-234F05A48378}" type="presOf" srcId="{26B0AE71-8E2B-4191-A0B0-559FA2755408}" destId="{6188E67A-A96A-445B-91A0-1FCB9DCA822A}" srcOrd="0" destOrd="0" presId="urn:microsoft.com/office/officeart/2005/8/layout/radial1"/>
    <dgm:cxn modelId="{18E150C2-C94B-43B7-9E61-1CEBD64EED61}" type="presOf" srcId="{8EEED790-8121-4008-901B-21580156578A}" destId="{ED6C7EA3-62AD-4160-9B01-A7E4F03961B2}" srcOrd="1" destOrd="0" presId="urn:microsoft.com/office/officeart/2005/8/layout/radial1"/>
    <dgm:cxn modelId="{C7D7A3CA-66AD-4BCA-83BC-E5CC24F2CCF5}" type="presOf" srcId="{8F60372B-4DE7-4EEC-892A-D4B7A5B27140}" destId="{2095BCE6-46CB-4D8A-BD90-139E5BA40894}" srcOrd="0" destOrd="0" presId="urn:microsoft.com/office/officeart/2005/8/layout/radial1"/>
    <dgm:cxn modelId="{6176F1CB-0C6C-480A-B9A4-ABFF701C2CCB}" srcId="{55DBF3BB-3D5E-43CC-82F4-5D8E03529E49}" destId="{1583635C-E9B6-4FEC-A70C-BC5454077D70}" srcOrd="1" destOrd="0" parTransId="{8F60372B-4DE7-4EEC-892A-D4B7A5B27140}" sibTransId="{8F1A0C99-F7AD-40A6-8B7A-E742827A6081}"/>
    <dgm:cxn modelId="{171519CC-0135-4636-9906-3BEEE6431D22}" type="presOf" srcId="{5681D82D-A5F3-4CB2-964C-1A794D5C639D}" destId="{F2C1D08C-6D53-4074-ACE9-13BDD2636766}" srcOrd="1" destOrd="0" presId="urn:microsoft.com/office/officeart/2005/8/layout/radial1"/>
    <dgm:cxn modelId="{3542D4CC-AD4C-4970-BDE7-707F8473D8A8}" srcId="{55DBF3BB-3D5E-43CC-82F4-5D8E03529E49}" destId="{26B0AE71-8E2B-4191-A0B0-559FA2755408}" srcOrd="5" destOrd="0" parTransId="{5681D82D-A5F3-4CB2-964C-1A794D5C639D}" sibTransId="{F926F6A2-554A-4DD2-B523-E43138D6FDD2}"/>
    <dgm:cxn modelId="{5AC37FD7-C08E-4E53-B50D-F5ADDDF987AF}" type="presOf" srcId="{3D1AC8BF-E1E2-40B5-B903-777DFF8CE9E8}" destId="{7A5945D9-F17D-4E57-8B7F-09DE533D9B28}" srcOrd="0" destOrd="0" presId="urn:microsoft.com/office/officeart/2005/8/layout/radial1"/>
    <dgm:cxn modelId="{1D2505DB-0E5B-4307-A56B-BAAE27BB538D}" type="presOf" srcId="{99D3F42B-9F7E-4630-AD64-74AE405F14BA}" destId="{9CCFD2E2-BB93-4912-847B-24B8132E8258}" srcOrd="1" destOrd="0" presId="urn:microsoft.com/office/officeart/2005/8/layout/radial1"/>
    <dgm:cxn modelId="{BEC555DB-E33D-4BA3-BF74-92C654E5F1A8}" type="presOf" srcId="{E1669DF2-23B3-4380-9C37-A920CFCE4445}" destId="{5DED8BAD-EB1A-4693-8744-DD1FA518BD06}" srcOrd="0" destOrd="0" presId="urn:microsoft.com/office/officeart/2005/8/layout/radial1"/>
    <dgm:cxn modelId="{1147ABE1-88B0-415C-A21F-CADFBD9C7B1E}" srcId="{55DBF3BB-3D5E-43CC-82F4-5D8E03529E49}" destId="{77A5076E-0F02-4046-BC66-0C0E4B4DDAD9}" srcOrd="0" destOrd="0" parTransId="{6FCE9AE0-7CD0-4E7F-8309-347566909C06}" sibTransId="{3345323B-70CC-4E32-8770-B4A9439E0741}"/>
    <dgm:cxn modelId="{00A7F5E2-3DD5-4D76-B8E9-DF93B3BA3A38}" srcId="{55DBF3BB-3D5E-43CC-82F4-5D8E03529E49}" destId="{3D1AC8BF-E1E2-40B5-B903-777DFF8CE9E8}" srcOrd="7" destOrd="0" parTransId="{8EEED790-8121-4008-901B-21580156578A}" sibTransId="{DA104909-56FB-41DE-B4C5-392049A0FBAA}"/>
    <dgm:cxn modelId="{88FB48F0-694B-49C9-B8FD-DD8ED2484540}" type="presOf" srcId="{7B01C6F4-1C86-4300-95B6-B57B58CB8E66}" destId="{473A839A-D09B-44E2-A503-32A7E6070AE2}" srcOrd="0" destOrd="0" presId="urn:microsoft.com/office/officeart/2005/8/layout/radial1"/>
    <dgm:cxn modelId="{D7CFACF3-B279-4902-8691-9EA7580E9680}" type="presOf" srcId="{C54C87EC-FF21-49B2-995F-779D75C481C2}" destId="{B56DCFBE-73E5-4028-8D61-5F200CA5D34B}" srcOrd="0" destOrd="0" presId="urn:microsoft.com/office/officeart/2005/8/layout/radial1"/>
    <dgm:cxn modelId="{DC6AC4F6-F210-46F7-AB91-BD0BC9120CB9}" type="presOf" srcId="{6FCE9AE0-7CD0-4E7F-8309-347566909C06}" destId="{ACA4C631-2C56-4E12-A177-10C05A38C21B}" srcOrd="0" destOrd="0" presId="urn:microsoft.com/office/officeart/2005/8/layout/radial1"/>
    <dgm:cxn modelId="{DF2A4144-BFE8-4868-9253-ABEFCEC36B44}" type="presParOf" srcId="{79EA3F64-9A8E-434A-AF60-28432D7343BF}" destId="{081E8206-09BD-4260-9B72-77DA3558084D}" srcOrd="0" destOrd="0" presId="urn:microsoft.com/office/officeart/2005/8/layout/radial1"/>
    <dgm:cxn modelId="{2FE0B374-050E-431F-9E0D-5A6DD09D0C4C}" type="presParOf" srcId="{79EA3F64-9A8E-434A-AF60-28432D7343BF}" destId="{ACA4C631-2C56-4E12-A177-10C05A38C21B}" srcOrd="1" destOrd="0" presId="urn:microsoft.com/office/officeart/2005/8/layout/radial1"/>
    <dgm:cxn modelId="{A6444058-725A-4CB3-98A9-8B21B98DF658}" type="presParOf" srcId="{ACA4C631-2C56-4E12-A177-10C05A38C21B}" destId="{A6031659-972E-443F-BEA0-864CC704BF6D}" srcOrd="0" destOrd="0" presId="urn:microsoft.com/office/officeart/2005/8/layout/radial1"/>
    <dgm:cxn modelId="{C2C8B528-DF6D-405D-A57B-924E1619EB71}" type="presParOf" srcId="{79EA3F64-9A8E-434A-AF60-28432D7343BF}" destId="{EDFC1C91-33A4-4D4E-B4AC-569B3E1A4F18}" srcOrd="2" destOrd="0" presId="urn:microsoft.com/office/officeart/2005/8/layout/radial1"/>
    <dgm:cxn modelId="{F6AD9068-DF3D-4F78-8DBC-49557CBAA818}" type="presParOf" srcId="{79EA3F64-9A8E-434A-AF60-28432D7343BF}" destId="{2095BCE6-46CB-4D8A-BD90-139E5BA40894}" srcOrd="3" destOrd="0" presId="urn:microsoft.com/office/officeart/2005/8/layout/radial1"/>
    <dgm:cxn modelId="{D1C9591B-B1F6-41E3-BEB1-B21F5B4B67A1}" type="presParOf" srcId="{2095BCE6-46CB-4D8A-BD90-139E5BA40894}" destId="{B9822D48-0F8A-4DB1-AA01-ED56FC6B8421}" srcOrd="0" destOrd="0" presId="urn:microsoft.com/office/officeart/2005/8/layout/radial1"/>
    <dgm:cxn modelId="{12BB12C0-77D6-463D-B427-DBB0B1C74CFD}" type="presParOf" srcId="{79EA3F64-9A8E-434A-AF60-28432D7343BF}" destId="{8CDEFACB-E5A8-4795-AE2F-E8E3D73783B2}" srcOrd="4" destOrd="0" presId="urn:microsoft.com/office/officeart/2005/8/layout/radial1"/>
    <dgm:cxn modelId="{AB52CBFF-52CC-41AD-8ED0-F1DB95898C21}" type="presParOf" srcId="{79EA3F64-9A8E-434A-AF60-28432D7343BF}" destId="{DC96D224-DB8B-4382-A9FA-8F01CEC72045}" srcOrd="5" destOrd="0" presId="urn:microsoft.com/office/officeart/2005/8/layout/radial1"/>
    <dgm:cxn modelId="{158779E2-3B42-4519-9188-C29505D49AC2}" type="presParOf" srcId="{DC96D224-DB8B-4382-A9FA-8F01CEC72045}" destId="{9CCFD2E2-BB93-4912-847B-24B8132E8258}" srcOrd="0" destOrd="0" presId="urn:microsoft.com/office/officeart/2005/8/layout/radial1"/>
    <dgm:cxn modelId="{E38344B0-0181-4797-A8CE-CB545C4EE549}" type="presParOf" srcId="{79EA3F64-9A8E-434A-AF60-28432D7343BF}" destId="{CCB7BDC0-07F1-4F4B-8A44-8C6C987BB9DB}" srcOrd="6" destOrd="0" presId="urn:microsoft.com/office/officeart/2005/8/layout/radial1"/>
    <dgm:cxn modelId="{42378F7E-4A19-4FAD-ACCD-D904F0464B60}" type="presParOf" srcId="{79EA3F64-9A8E-434A-AF60-28432D7343BF}" destId="{5DED8BAD-EB1A-4693-8744-DD1FA518BD06}" srcOrd="7" destOrd="0" presId="urn:microsoft.com/office/officeart/2005/8/layout/radial1"/>
    <dgm:cxn modelId="{2B30BC6B-CAE6-4599-BEFB-24A85C207CB3}" type="presParOf" srcId="{5DED8BAD-EB1A-4693-8744-DD1FA518BD06}" destId="{6ADD3164-64C6-47F6-8486-7D23F83976AB}" srcOrd="0" destOrd="0" presId="urn:microsoft.com/office/officeart/2005/8/layout/radial1"/>
    <dgm:cxn modelId="{18B79C94-CFC9-438B-8F01-B1C657A8E2AC}" type="presParOf" srcId="{79EA3F64-9A8E-434A-AF60-28432D7343BF}" destId="{50236260-B11E-4E87-ABFB-C48EE04CAAAC}" srcOrd="8" destOrd="0" presId="urn:microsoft.com/office/officeart/2005/8/layout/radial1"/>
    <dgm:cxn modelId="{C2AD3448-A73D-4B8D-A8E1-5CAF73A2086C}" type="presParOf" srcId="{79EA3F64-9A8E-434A-AF60-28432D7343BF}" destId="{10A4548D-DEF8-4D99-AFE6-6850A52CBE60}" srcOrd="9" destOrd="0" presId="urn:microsoft.com/office/officeart/2005/8/layout/radial1"/>
    <dgm:cxn modelId="{4398A3FD-ADDD-4927-BF8F-F59371975ED4}" type="presParOf" srcId="{10A4548D-DEF8-4D99-AFE6-6850A52CBE60}" destId="{72B49835-D2F2-4BF7-93C4-C880FD0EDA76}" srcOrd="0" destOrd="0" presId="urn:microsoft.com/office/officeart/2005/8/layout/radial1"/>
    <dgm:cxn modelId="{76BCA21A-EF77-4339-B524-745B2976F71C}" type="presParOf" srcId="{79EA3F64-9A8E-434A-AF60-28432D7343BF}" destId="{44D90FDF-5A83-455A-8EC1-D5DAE6099967}" srcOrd="10" destOrd="0" presId="urn:microsoft.com/office/officeart/2005/8/layout/radial1"/>
    <dgm:cxn modelId="{D54ACDE3-4F25-4DF7-AE77-B3BB7DA7F914}" type="presParOf" srcId="{79EA3F64-9A8E-434A-AF60-28432D7343BF}" destId="{67D0647A-6750-4020-AEB0-B390493497CA}" srcOrd="11" destOrd="0" presId="urn:microsoft.com/office/officeart/2005/8/layout/radial1"/>
    <dgm:cxn modelId="{8D14A2C3-F518-4FDF-BEF3-E0CF76186577}" type="presParOf" srcId="{67D0647A-6750-4020-AEB0-B390493497CA}" destId="{F2C1D08C-6D53-4074-ACE9-13BDD2636766}" srcOrd="0" destOrd="0" presId="urn:microsoft.com/office/officeart/2005/8/layout/radial1"/>
    <dgm:cxn modelId="{B4312189-7E3A-40AC-81B7-82BE689DFF4D}" type="presParOf" srcId="{79EA3F64-9A8E-434A-AF60-28432D7343BF}" destId="{6188E67A-A96A-445B-91A0-1FCB9DCA822A}" srcOrd="12" destOrd="0" presId="urn:microsoft.com/office/officeart/2005/8/layout/radial1"/>
    <dgm:cxn modelId="{38FB2436-B03D-4E56-9FDB-796B04F5233E}" type="presParOf" srcId="{79EA3F64-9A8E-434A-AF60-28432D7343BF}" destId="{8ABE6A72-8EC3-4F10-8A57-8F297577CDC8}" srcOrd="13" destOrd="0" presId="urn:microsoft.com/office/officeart/2005/8/layout/radial1"/>
    <dgm:cxn modelId="{C38DA6C4-0D74-4B70-B281-258CD7DB277D}" type="presParOf" srcId="{8ABE6A72-8EC3-4F10-8A57-8F297577CDC8}" destId="{13CD202A-EB42-4091-A13A-492F7B5F4E6D}" srcOrd="0" destOrd="0" presId="urn:microsoft.com/office/officeart/2005/8/layout/radial1"/>
    <dgm:cxn modelId="{8CDAB05E-B82D-4DB3-B589-38BAD430BF8F}" type="presParOf" srcId="{79EA3F64-9A8E-434A-AF60-28432D7343BF}" destId="{21577539-F4A2-4962-82FD-A55B86678A07}" srcOrd="14" destOrd="0" presId="urn:microsoft.com/office/officeart/2005/8/layout/radial1"/>
    <dgm:cxn modelId="{AE8CB11C-D6D0-490B-815A-B9358B4B7E48}" type="presParOf" srcId="{79EA3F64-9A8E-434A-AF60-28432D7343BF}" destId="{D19BA080-1474-4501-A086-CF496A9BC413}" srcOrd="15" destOrd="0" presId="urn:microsoft.com/office/officeart/2005/8/layout/radial1"/>
    <dgm:cxn modelId="{9CBDEC23-7F13-4D7E-8F13-BEA9F5789BA6}" type="presParOf" srcId="{D19BA080-1474-4501-A086-CF496A9BC413}" destId="{ED6C7EA3-62AD-4160-9B01-A7E4F03961B2}" srcOrd="0" destOrd="0" presId="urn:microsoft.com/office/officeart/2005/8/layout/radial1"/>
    <dgm:cxn modelId="{2EA36108-F93A-4E24-A7E6-8582B3098A12}" type="presParOf" srcId="{79EA3F64-9A8E-434A-AF60-28432D7343BF}" destId="{7A5945D9-F17D-4E57-8B7F-09DE533D9B28}" srcOrd="16" destOrd="0" presId="urn:microsoft.com/office/officeart/2005/8/layout/radial1"/>
    <dgm:cxn modelId="{C57634A2-F023-4544-8BBC-5BC7F0DAE108}" type="presParOf" srcId="{79EA3F64-9A8E-434A-AF60-28432D7343BF}" destId="{473A839A-D09B-44E2-A503-32A7E6070AE2}" srcOrd="17" destOrd="0" presId="urn:microsoft.com/office/officeart/2005/8/layout/radial1"/>
    <dgm:cxn modelId="{B24EA77A-CEB0-4261-8E34-81230754E0F6}" type="presParOf" srcId="{473A839A-D09B-44E2-A503-32A7E6070AE2}" destId="{0E385A7A-E910-4742-811A-59867228F95F}" srcOrd="0" destOrd="0" presId="urn:microsoft.com/office/officeart/2005/8/layout/radial1"/>
    <dgm:cxn modelId="{0465DD38-BB71-4C1B-81DB-A5C99DE54F8A}" type="presParOf" srcId="{79EA3F64-9A8E-434A-AF60-28432D7343BF}" destId="{B56DCFBE-73E5-4028-8D61-5F200CA5D34B}" srcOrd="1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E8206-09BD-4260-9B72-77DA3558084D}">
      <dsp:nvSpPr>
        <dsp:cNvPr id="0" name=""/>
        <dsp:cNvSpPr/>
      </dsp:nvSpPr>
      <dsp:spPr>
        <a:xfrm>
          <a:off x="3322817" y="2167979"/>
          <a:ext cx="1447804" cy="1127406"/>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Citizen Journalism</a:t>
          </a:r>
        </a:p>
      </dsp:txBody>
      <dsp:txXfrm>
        <a:off x="3534843" y="2333084"/>
        <a:ext cx="1023752" cy="797196"/>
      </dsp:txXfrm>
    </dsp:sp>
    <dsp:sp modelId="{ACA4C631-2C56-4E12-A177-10C05A38C21B}">
      <dsp:nvSpPr>
        <dsp:cNvPr id="0" name=""/>
        <dsp:cNvSpPr/>
      </dsp:nvSpPr>
      <dsp:spPr>
        <a:xfrm rot="16200000">
          <a:off x="3537863" y="1646195"/>
          <a:ext cx="1017712" cy="25855"/>
        </a:xfrm>
        <a:custGeom>
          <a:avLst/>
          <a:gdLst/>
          <a:ahLst/>
          <a:cxnLst/>
          <a:rect l="0" t="0" r="0" b="0"/>
          <a:pathLst>
            <a:path>
              <a:moveTo>
                <a:pt x="0" y="12927"/>
              </a:moveTo>
              <a:lnTo>
                <a:pt x="1017712" y="12927"/>
              </a:lnTo>
            </a:path>
          </a:pathLst>
        </a:custGeom>
        <a:noFill/>
        <a:ln w="635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21276" y="1633680"/>
        <a:ext cx="50885" cy="50885"/>
      </dsp:txXfrm>
    </dsp:sp>
    <dsp:sp modelId="{EDFC1C91-33A4-4D4E-B4AC-569B3E1A4F18}">
      <dsp:nvSpPr>
        <dsp:cNvPr id="0" name=""/>
        <dsp:cNvSpPr/>
      </dsp:nvSpPr>
      <dsp:spPr>
        <a:xfrm>
          <a:off x="3369035" y="22860"/>
          <a:ext cx="1355368" cy="1127406"/>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Grassroots</a:t>
          </a:r>
        </a:p>
        <a:p>
          <a:pPr marL="0" lvl="0" indent="0" algn="ctr" defTabSz="622300">
            <a:lnSpc>
              <a:spcPct val="90000"/>
            </a:lnSpc>
            <a:spcBef>
              <a:spcPct val="0"/>
            </a:spcBef>
            <a:spcAft>
              <a:spcPct val="35000"/>
            </a:spcAft>
            <a:buNone/>
          </a:pPr>
          <a:r>
            <a:rPr lang="en-US" sz="1400" kern="1200" dirty="0"/>
            <a:t>Journalism</a:t>
          </a:r>
        </a:p>
      </dsp:txBody>
      <dsp:txXfrm>
        <a:off x="3567524" y="187965"/>
        <a:ext cx="958390" cy="797196"/>
      </dsp:txXfrm>
    </dsp:sp>
    <dsp:sp modelId="{2095BCE6-46CB-4D8A-BD90-139E5BA40894}">
      <dsp:nvSpPr>
        <dsp:cNvPr id="0" name=""/>
        <dsp:cNvSpPr/>
      </dsp:nvSpPr>
      <dsp:spPr>
        <a:xfrm rot="18600000">
          <a:off x="4270262" y="1877089"/>
          <a:ext cx="965397" cy="25855"/>
        </a:xfrm>
        <a:custGeom>
          <a:avLst/>
          <a:gdLst/>
          <a:ahLst/>
          <a:cxnLst/>
          <a:rect l="0" t="0" r="0" b="0"/>
          <a:pathLst>
            <a:path>
              <a:moveTo>
                <a:pt x="0" y="12927"/>
              </a:moveTo>
              <a:lnTo>
                <a:pt x="965397" y="12927"/>
              </a:lnTo>
            </a:path>
          </a:pathLst>
        </a:custGeom>
        <a:noFill/>
        <a:ln w="635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28826" y="1865882"/>
        <a:ext cx="48269" cy="48269"/>
      </dsp:txXfrm>
    </dsp:sp>
    <dsp:sp modelId="{8CDEFACB-E5A8-4795-AE2F-E8E3D73783B2}">
      <dsp:nvSpPr>
        <dsp:cNvPr id="0" name=""/>
        <dsp:cNvSpPr/>
      </dsp:nvSpPr>
      <dsp:spPr>
        <a:xfrm>
          <a:off x="4861872" y="524723"/>
          <a:ext cx="1127406" cy="1127406"/>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Networked Journalism</a:t>
          </a:r>
        </a:p>
      </dsp:txBody>
      <dsp:txXfrm>
        <a:off x="5026977" y="689828"/>
        <a:ext cx="797196" cy="797196"/>
      </dsp:txXfrm>
    </dsp:sp>
    <dsp:sp modelId="{DC96D224-DB8B-4382-A9FA-8F01CEC72045}">
      <dsp:nvSpPr>
        <dsp:cNvPr id="0" name=""/>
        <dsp:cNvSpPr/>
      </dsp:nvSpPr>
      <dsp:spPr>
        <a:xfrm rot="21000000">
          <a:off x="4746180" y="2519204"/>
          <a:ext cx="864495" cy="25855"/>
        </a:xfrm>
        <a:custGeom>
          <a:avLst/>
          <a:gdLst/>
          <a:ahLst/>
          <a:cxnLst/>
          <a:rect l="0" t="0" r="0" b="0"/>
          <a:pathLst>
            <a:path>
              <a:moveTo>
                <a:pt x="0" y="12927"/>
              </a:moveTo>
              <a:lnTo>
                <a:pt x="864495" y="12927"/>
              </a:lnTo>
            </a:path>
          </a:pathLst>
        </a:custGeom>
        <a:noFill/>
        <a:ln w="635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56816" y="2510519"/>
        <a:ext cx="43224" cy="43224"/>
      </dsp:txXfrm>
    </dsp:sp>
    <dsp:sp modelId="{CCB7BDC0-07F1-4F4B-8A44-8C6C987BB9DB}">
      <dsp:nvSpPr>
        <dsp:cNvPr id="0" name=""/>
        <dsp:cNvSpPr/>
      </dsp:nvSpPr>
      <dsp:spPr>
        <a:xfrm>
          <a:off x="5595546" y="1795483"/>
          <a:ext cx="1127406" cy="1127406"/>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Citizen media</a:t>
          </a:r>
        </a:p>
      </dsp:txBody>
      <dsp:txXfrm>
        <a:off x="5760651" y="1960588"/>
        <a:ext cx="797196" cy="797196"/>
      </dsp:txXfrm>
    </dsp:sp>
    <dsp:sp modelId="{5DED8BAD-EB1A-4693-8744-DD1FA518BD06}">
      <dsp:nvSpPr>
        <dsp:cNvPr id="0" name=""/>
        <dsp:cNvSpPr/>
      </dsp:nvSpPr>
      <dsp:spPr>
        <a:xfrm rot="1800000">
          <a:off x="4569936" y="3272024"/>
          <a:ext cx="870148" cy="25855"/>
        </a:xfrm>
        <a:custGeom>
          <a:avLst/>
          <a:gdLst/>
          <a:ahLst/>
          <a:cxnLst/>
          <a:rect l="0" t="0" r="0" b="0"/>
          <a:pathLst>
            <a:path>
              <a:moveTo>
                <a:pt x="0" y="12927"/>
              </a:moveTo>
              <a:lnTo>
                <a:pt x="870148" y="12927"/>
              </a:lnTo>
            </a:path>
          </a:pathLst>
        </a:custGeom>
        <a:noFill/>
        <a:ln w="635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83256" y="3263199"/>
        <a:ext cx="43507" cy="43507"/>
      </dsp:txXfrm>
    </dsp:sp>
    <dsp:sp modelId="{50236260-B11E-4E87-ABFB-C48EE04CAAAC}">
      <dsp:nvSpPr>
        <dsp:cNvPr id="0" name=""/>
        <dsp:cNvSpPr/>
      </dsp:nvSpPr>
      <dsp:spPr>
        <a:xfrm>
          <a:off x="5285675" y="3240539"/>
          <a:ext cx="1237543" cy="1127406"/>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Distributed Journalism</a:t>
          </a:r>
        </a:p>
      </dsp:txBody>
      <dsp:txXfrm>
        <a:off x="5466909" y="3405644"/>
        <a:ext cx="875075" cy="797196"/>
      </dsp:txXfrm>
    </dsp:sp>
    <dsp:sp modelId="{10A4548D-DEF8-4D99-AFE6-6850A52CBE60}">
      <dsp:nvSpPr>
        <dsp:cNvPr id="0" name=""/>
        <dsp:cNvSpPr/>
      </dsp:nvSpPr>
      <dsp:spPr>
        <a:xfrm rot="4200000">
          <a:off x="3913721" y="3732948"/>
          <a:ext cx="1004268" cy="25855"/>
        </a:xfrm>
        <a:custGeom>
          <a:avLst/>
          <a:gdLst/>
          <a:ahLst/>
          <a:cxnLst/>
          <a:rect l="0" t="0" r="0" b="0"/>
          <a:pathLst>
            <a:path>
              <a:moveTo>
                <a:pt x="0" y="12927"/>
              </a:moveTo>
              <a:lnTo>
                <a:pt x="1004268" y="12927"/>
              </a:lnTo>
            </a:path>
          </a:pathLst>
        </a:custGeom>
        <a:noFill/>
        <a:ln w="635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90748" y="3720769"/>
        <a:ext cx="50213" cy="50213"/>
      </dsp:txXfrm>
    </dsp:sp>
    <dsp:sp modelId="{44D90FDF-5A83-455A-8EC1-D5DAE6099967}">
      <dsp:nvSpPr>
        <dsp:cNvPr id="0" name=""/>
        <dsp:cNvSpPr/>
      </dsp:nvSpPr>
      <dsp:spPr>
        <a:xfrm>
          <a:off x="4216689" y="4183732"/>
          <a:ext cx="1127406" cy="1127406"/>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Stand-alone Journalism</a:t>
          </a:r>
        </a:p>
      </dsp:txBody>
      <dsp:txXfrm>
        <a:off x="4381794" y="4348837"/>
        <a:ext cx="797196" cy="797196"/>
      </dsp:txXfrm>
    </dsp:sp>
    <dsp:sp modelId="{67D0647A-6750-4020-AEB0-B390493497CA}">
      <dsp:nvSpPr>
        <dsp:cNvPr id="0" name=""/>
        <dsp:cNvSpPr/>
      </dsp:nvSpPr>
      <dsp:spPr>
        <a:xfrm rot="6600000">
          <a:off x="3175449" y="3732948"/>
          <a:ext cx="1004268" cy="25855"/>
        </a:xfrm>
        <a:custGeom>
          <a:avLst/>
          <a:gdLst/>
          <a:ahLst/>
          <a:cxnLst/>
          <a:rect l="0" t="0" r="0" b="0"/>
          <a:pathLst>
            <a:path>
              <a:moveTo>
                <a:pt x="0" y="12927"/>
              </a:moveTo>
              <a:lnTo>
                <a:pt x="1004268" y="12927"/>
              </a:lnTo>
            </a:path>
          </a:pathLst>
        </a:custGeom>
        <a:noFill/>
        <a:ln w="635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52476" y="3720769"/>
        <a:ext cx="50213" cy="50213"/>
      </dsp:txXfrm>
    </dsp:sp>
    <dsp:sp modelId="{6188E67A-A96A-445B-91A0-1FCB9DCA822A}">
      <dsp:nvSpPr>
        <dsp:cNvPr id="0" name=""/>
        <dsp:cNvSpPr/>
      </dsp:nvSpPr>
      <dsp:spPr>
        <a:xfrm>
          <a:off x="2749342" y="4183732"/>
          <a:ext cx="1127406" cy="1127406"/>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Bottom-up Journalism </a:t>
          </a:r>
        </a:p>
      </dsp:txBody>
      <dsp:txXfrm>
        <a:off x="2914447" y="4348837"/>
        <a:ext cx="797196" cy="797196"/>
      </dsp:txXfrm>
    </dsp:sp>
    <dsp:sp modelId="{8ABE6A72-8EC3-4F10-8A57-8F297577CDC8}">
      <dsp:nvSpPr>
        <dsp:cNvPr id="0" name=""/>
        <dsp:cNvSpPr/>
      </dsp:nvSpPr>
      <dsp:spPr>
        <a:xfrm rot="9000000">
          <a:off x="2706979" y="3257656"/>
          <a:ext cx="812672" cy="25855"/>
        </a:xfrm>
        <a:custGeom>
          <a:avLst/>
          <a:gdLst/>
          <a:ahLst/>
          <a:cxnLst/>
          <a:rect l="0" t="0" r="0" b="0"/>
          <a:pathLst>
            <a:path>
              <a:moveTo>
                <a:pt x="0" y="12927"/>
              </a:moveTo>
              <a:lnTo>
                <a:pt x="812672" y="12927"/>
              </a:lnTo>
            </a:path>
          </a:pathLst>
        </a:custGeom>
        <a:noFill/>
        <a:ln w="635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92999" y="3250267"/>
        <a:ext cx="40633" cy="40633"/>
      </dsp:txXfrm>
    </dsp:sp>
    <dsp:sp modelId="{21577539-F4A2-4962-82FD-A55B86678A07}">
      <dsp:nvSpPr>
        <dsp:cNvPr id="0" name=""/>
        <dsp:cNvSpPr/>
      </dsp:nvSpPr>
      <dsp:spPr>
        <a:xfrm>
          <a:off x="1482383" y="3240539"/>
          <a:ext cx="1413215" cy="1127406"/>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Hyperlocal</a:t>
          </a:r>
          <a:r>
            <a:rPr lang="en-US" sz="1400" kern="1200" dirty="0"/>
            <a:t> Journalism</a:t>
          </a:r>
        </a:p>
      </dsp:txBody>
      <dsp:txXfrm>
        <a:off x="1689344" y="3405644"/>
        <a:ext cx="999293" cy="797196"/>
      </dsp:txXfrm>
    </dsp:sp>
    <dsp:sp modelId="{D19BA080-1474-4501-A086-CF496A9BC413}">
      <dsp:nvSpPr>
        <dsp:cNvPr id="0" name=""/>
        <dsp:cNvSpPr/>
      </dsp:nvSpPr>
      <dsp:spPr>
        <a:xfrm rot="11400000">
          <a:off x="2720918" y="2540040"/>
          <a:ext cx="624516" cy="25855"/>
        </a:xfrm>
        <a:custGeom>
          <a:avLst/>
          <a:gdLst/>
          <a:ahLst/>
          <a:cxnLst/>
          <a:rect l="0" t="0" r="0" b="0"/>
          <a:pathLst>
            <a:path>
              <a:moveTo>
                <a:pt x="0" y="12927"/>
              </a:moveTo>
              <a:lnTo>
                <a:pt x="624516" y="12927"/>
              </a:lnTo>
            </a:path>
          </a:pathLst>
        </a:custGeom>
        <a:noFill/>
        <a:ln w="635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017563" y="2537355"/>
        <a:ext cx="31225" cy="31225"/>
      </dsp:txXfrm>
    </dsp:sp>
    <dsp:sp modelId="{7A5945D9-F17D-4E57-8B7F-09DE533D9B28}">
      <dsp:nvSpPr>
        <dsp:cNvPr id="0" name=""/>
        <dsp:cNvSpPr/>
      </dsp:nvSpPr>
      <dsp:spPr>
        <a:xfrm>
          <a:off x="1125647" y="1676401"/>
          <a:ext cx="1617084" cy="1365571"/>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Participatory Journalism</a:t>
          </a:r>
        </a:p>
      </dsp:txBody>
      <dsp:txXfrm>
        <a:off x="1362463" y="1876384"/>
        <a:ext cx="1143452" cy="965605"/>
      </dsp:txXfrm>
    </dsp:sp>
    <dsp:sp modelId="{473A839A-D09B-44E2-A503-32A7E6070AE2}">
      <dsp:nvSpPr>
        <dsp:cNvPr id="0" name=""/>
        <dsp:cNvSpPr/>
      </dsp:nvSpPr>
      <dsp:spPr>
        <a:xfrm rot="13800000">
          <a:off x="2857779" y="1877089"/>
          <a:ext cx="965397" cy="25855"/>
        </a:xfrm>
        <a:custGeom>
          <a:avLst/>
          <a:gdLst/>
          <a:ahLst/>
          <a:cxnLst/>
          <a:rect l="0" t="0" r="0" b="0"/>
          <a:pathLst>
            <a:path>
              <a:moveTo>
                <a:pt x="0" y="12927"/>
              </a:moveTo>
              <a:lnTo>
                <a:pt x="965397" y="12927"/>
              </a:lnTo>
            </a:path>
          </a:pathLst>
        </a:custGeom>
        <a:noFill/>
        <a:ln w="635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316342" y="1865882"/>
        <a:ext cx="48269" cy="48269"/>
      </dsp:txXfrm>
    </dsp:sp>
    <dsp:sp modelId="{B56DCFBE-73E5-4028-8D61-5F200CA5D34B}">
      <dsp:nvSpPr>
        <dsp:cNvPr id="0" name=""/>
        <dsp:cNvSpPr/>
      </dsp:nvSpPr>
      <dsp:spPr>
        <a:xfrm>
          <a:off x="2104159" y="524723"/>
          <a:ext cx="1127406" cy="1127406"/>
        </a:xfrm>
        <a:prstGeom prst="ellips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Open-source Journalism</a:t>
          </a:r>
        </a:p>
      </dsp:txBody>
      <dsp:txXfrm>
        <a:off x="2269264" y="689828"/>
        <a:ext cx="797196" cy="79719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CD52F2-19D7-4B57-8D07-4E7D88904988}" type="datetimeFigureOut">
              <a:rPr lang="en-US" smtClean="0"/>
              <a:t>1/19/2022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228610-2EB1-4EAC-8DBF-7B804955C6EC}" type="slidenum">
              <a:rPr lang="en-US" smtClean="0"/>
              <a:t>‹#›</a:t>
            </a:fld>
            <a:endParaRPr lang="en-US"/>
          </a:p>
        </p:txBody>
      </p:sp>
    </p:spTree>
    <p:extLst>
      <p:ext uri="{BB962C8B-B14F-4D97-AF65-F5344CB8AC3E}">
        <p14:creationId xmlns:p14="http://schemas.microsoft.com/office/powerpoint/2010/main" val="2011156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1</a:t>
            </a:fld>
            <a:endParaRPr lang="en-US"/>
          </a:p>
        </p:txBody>
      </p:sp>
    </p:spTree>
    <p:extLst>
      <p:ext uri="{BB962C8B-B14F-4D97-AF65-F5344CB8AC3E}">
        <p14:creationId xmlns:p14="http://schemas.microsoft.com/office/powerpoint/2010/main" val="225761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28610-2EB1-4EAC-8DBF-7B804955C6EC}" type="slidenum">
              <a:rPr lang="en-US" smtClean="0"/>
              <a:t>21</a:t>
            </a:fld>
            <a:endParaRPr lang="en-US"/>
          </a:p>
        </p:txBody>
      </p:sp>
    </p:spTree>
    <p:extLst>
      <p:ext uri="{BB962C8B-B14F-4D97-AF65-F5344CB8AC3E}">
        <p14:creationId xmlns:p14="http://schemas.microsoft.com/office/powerpoint/2010/main" val="3998624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23</a:t>
            </a:fld>
            <a:endParaRPr lang="en-US"/>
          </a:p>
        </p:txBody>
      </p:sp>
    </p:spTree>
    <p:extLst>
      <p:ext uri="{BB962C8B-B14F-4D97-AF65-F5344CB8AC3E}">
        <p14:creationId xmlns:p14="http://schemas.microsoft.com/office/powerpoint/2010/main" val="3612953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24</a:t>
            </a:fld>
            <a:endParaRPr lang="en-US"/>
          </a:p>
        </p:txBody>
      </p:sp>
    </p:spTree>
    <p:extLst>
      <p:ext uri="{BB962C8B-B14F-4D97-AF65-F5344CB8AC3E}">
        <p14:creationId xmlns:p14="http://schemas.microsoft.com/office/powerpoint/2010/main" val="321851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8228610-2EB1-4EAC-8DBF-7B804955C6EC}" type="slidenum">
              <a:rPr lang="en-US" smtClean="0"/>
              <a:t>26</a:t>
            </a:fld>
            <a:endParaRPr lang="en-US"/>
          </a:p>
        </p:txBody>
      </p:sp>
    </p:spTree>
    <p:extLst>
      <p:ext uri="{BB962C8B-B14F-4D97-AF65-F5344CB8AC3E}">
        <p14:creationId xmlns:p14="http://schemas.microsoft.com/office/powerpoint/2010/main" val="1363357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28610-2EB1-4EAC-8DBF-7B804955C6EC}" type="slidenum">
              <a:rPr lang="en-US" smtClean="0"/>
              <a:t>27</a:t>
            </a:fld>
            <a:endParaRPr lang="en-US"/>
          </a:p>
        </p:txBody>
      </p:sp>
    </p:spTree>
    <p:extLst>
      <p:ext uri="{BB962C8B-B14F-4D97-AF65-F5344CB8AC3E}">
        <p14:creationId xmlns:p14="http://schemas.microsoft.com/office/powerpoint/2010/main" val="2852577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1" indent="-342900" algn="l" defTabSz="914400" rtl="0" eaLnBrk="1" fontAlgn="auto" latinLnBrk="0" hangingPunct="1">
              <a:lnSpc>
                <a:spcPct val="100000"/>
              </a:lnSpc>
              <a:spcBef>
                <a:spcPts val="0"/>
              </a:spcBef>
              <a:spcAft>
                <a:spcPts val="0"/>
              </a:spcAft>
              <a:buClrTx/>
              <a:buSzTx/>
              <a:buFontTx/>
              <a:buChar char="-"/>
              <a:tabLst/>
              <a:defRPr/>
            </a:pPr>
            <a:endParaRPr lang="en-US" altLang="zh-TW" sz="2400" baseline="0" dirty="0"/>
          </a:p>
        </p:txBody>
      </p:sp>
      <p:sp>
        <p:nvSpPr>
          <p:cNvPr id="4" name="Slide Number Placeholder 3"/>
          <p:cNvSpPr>
            <a:spLocks noGrp="1"/>
          </p:cNvSpPr>
          <p:nvPr>
            <p:ph type="sldNum" sz="quarter" idx="10"/>
          </p:nvPr>
        </p:nvSpPr>
        <p:spPr/>
        <p:txBody>
          <a:bodyPr/>
          <a:lstStyle/>
          <a:p>
            <a:fld id="{38228610-2EB1-4EAC-8DBF-7B804955C6EC}" type="slidenum">
              <a:rPr lang="en-US" smtClean="0"/>
              <a:t>29</a:t>
            </a:fld>
            <a:endParaRPr lang="en-US"/>
          </a:p>
        </p:txBody>
      </p:sp>
    </p:spTree>
    <p:extLst>
      <p:ext uri="{BB962C8B-B14F-4D97-AF65-F5344CB8AC3E}">
        <p14:creationId xmlns:p14="http://schemas.microsoft.com/office/powerpoint/2010/main" val="2856548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8228610-2EB1-4EAC-8DBF-7B804955C6EC}" type="slidenum">
              <a:rPr lang="en-US" smtClean="0"/>
              <a:t>30</a:t>
            </a:fld>
            <a:endParaRPr lang="en-US"/>
          </a:p>
        </p:txBody>
      </p:sp>
    </p:spTree>
    <p:extLst>
      <p:ext uri="{BB962C8B-B14F-4D97-AF65-F5344CB8AC3E}">
        <p14:creationId xmlns:p14="http://schemas.microsoft.com/office/powerpoint/2010/main" val="2017003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32</a:t>
            </a:fld>
            <a:endParaRPr lang="en-US"/>
          </a:p>
        </p:txBody>
      </p:sp>
    </p:spTree>
    <p:extLst>
      <p:ext uri="{BB962C8B-B14F-4D97-AF65-F5344CB8AC3E}">
        <p14:creationId xmlns:p14="http://schemas.microsoft.com/office/powerpoint/2010/main" val="2625537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33</a:t>
            </a:fld>
            <a:endParaRPr lang="en-US"/>
          </a:p>
        </p:txBody>
      </p:sp>
    </p:spTree>
    <p:extLst>
      <p:ext uri="{BB962C8B-B14F-4D97-AF65-F5344CB8AC3E}">
        <p14:creationId xmlns:p14="http://schemas.microsoft.com/office/powerpoint/2010/main" val="3715580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34</a:t>
            </a:fld>
            <a:endParaRPr lang="en-US"/>
          </a:p>
        </p:txBody>
      </p:sp>
    </p:spTree>
    <p:extLst>
      <p:ext uri="{BB962C8B-B14F-4D97-AF65-F5344CB8AC3E}">
        <p14:creationId xmlns:p14="http://schemas.microsoft.com/office/powerpoint/2010/main" val="181015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2</a:t>
            </a:fld>
            <a:endParaRPr lang="en-US"/>
          </a:p>
        </p:txBody>
      </p:sp>
    </p:spTree>
    <p:extLst>
      <p:ext uri="{BB962C8B-B14F-4D97-AF65-F5344CB8AC3E}">
        <p14:creationId xmlns:p14="http://schemas.microsoft.com/office/powerpoint/2010/main" val="1855074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36</a:t>
            </a:fld>
            <a:endParaRPr lang="en-US"/>
          </a:p>
        </p:txBody>
      </p:sp>
    </p:spTree>
    <p:extLst>
      <p:ext uri="{BB962C8B-B14F-4D97-AF65-F5344CB8AC3E}">
        <p14:creationId xmlns:p14="http://schemas.microsoft.com/office/powerpoint/2010/main" val="181015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37</a:t>
            </a:fld>
            <a:endParaRPr lang="en-US"/>
          </a:p>
        </p:txBody>
      </p:sp>
    </p:spTree>
    <p:extLst>
      <p:ext uri="{BB962C8B-B14F-4D97-AF65-F5344CB8AC3E}">
        <p14:creationId xmlns:p14="http://schemas.microsoft.com/office/powerpoint/2010/main" val="239901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39</a:t>
            </a:fld>
            <a:endParaRPr lang="en-US"/>
          </a:p>
        </p:txBody>
      </p:sp>
    </p:spTree>
    <p:extLst>
      <p:ext uri="{BB962C8B-B14F-4D97-AF65-F5344CB8AC3E}">
        <p14:creationId xmlns:p14="http://schemas.microsoft.com/office/powerpoint/2010/main" val="2104792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40</a:t>
            </a:fld>
            <a:endParaRPr lang="en-US"/>
          </a:p>
        </p:txBody>
      </p:sp>
    </p:spTree>
    <p:extLst>
      <p:ext uri="{BB962C8B-B14F-4D97-AF65-F5344CB8AC3E}">
        <p14:creationId xmlns:p14="http://schemas.microsoft.com/office/powerpoint/2010/main" val="3809408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42</a:t>
            </a:fld>
            <a:endParaRPr lang="en-US"/>
          </a:p>
        </p:txBody>
      </p:sp>
    </p:spTree>
    <p:extLst>
      <p:ext uri="{BB962C8B-B14F-4D97-AF65-F5344CB8AC3E}">
        <p14:creationId xmlns:p14="http://schemas.microsoft.com/office/powerpoint/2010/main" val="356554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28610-2EB1-4EAC-8DBF-7B804955C6EC}" type="slidenum">
              <a:rPr lang="en-US" smtClean="0"/>
              <a:t>43</a:t>
            </a:fld>
            <a:endParaRPr lang="en-US"/>
          </a:p>
        </p:txBody>
      </p:sp>
    </p:spTree>
    <p:extLst>
      <p:ext uri="{BB962C8B-B14F-4D97-AF65-F5344CB8AC3E}">
        <p14:creationId xmlns:p14="http://schemas.microsoft.com/office/powerpoint/2010/main" val="48328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44</a:t>
            </a:fld>
            <a:endParaRPr lang="en-US"/>
          </a:p>
        </p:txBody>
      </p:sp>
    </p:spTree>
    <p:extLst>
      <p:ext uri="{BB962C8B-B14F-4D97-AF65-F5344CB8AC3E}">
        <p14:creationId xmlns:p14="http://schemas.microsoft.com/office/powerpoint/2010/main" val="1162569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28610-2EB1-4EAC-8DBF-7B804955C6EC}" type="slidenum">
              <a:rPr lang="en-US" smtClean="0"/>
              <a:t>47</a:t>
            </a:fld>
            <a:endParaRPr lang="en-US"/>
          </a:p>
        </p:txBody>
      </p:sp>
    </p:spTree>
    <p:extLst>
      <p:ext uri="{BB962C8B-B14F-4D97-AF65-F5344CB8AC3E}">
        <p14:creationId xmlns:p14="http://schemas.microsoft.com/office/powerpoint/2010/main" val="1624417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51</a:t>
            </a:fld>
            <a:endParaRPr lang="en-US"/>
          </a:p>
        </p:txBody>
      </p:sp>
    </p:spTree>
    <p:extLst>
      <p:ext uri="{BB962C8B-B14F-4D97-AF65-F5344CB8AC3E}">
        <p14:creationId xmlns:p14="http://schemas.microsoft.com/office/powerpoint/2010/main" val="899633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52</a:t>
            </a:fld>
            <a:endParaRPr lang="en-US"/>
          </a:p>
        </p:txBody>
      </p:sp>
    </p:spTree>
    <p:extLst>
      <p:ext uri="{BB962C8B-B14F-4D97-AF65-F5344CB8AC3E}">
        <p14:creationId xmlns:p14="http://schemas.microsoft.com/office/powerpoint/2010/main" val="1894667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3</a:t>
            </a:fld>
            <a:endParaRPr lang="en-US"/>
          </a:p>
        </p:txBody>
      </p:sp>
    </p:spTree>
    <p:extLst>
      <p:ext uri="{BB962C8B-B14F-4D97-AF65-F5344CB8AC3E}">
        <p14:creationId xmlns:p14="http://schemas.microsoft.com/office/powerpoint/2010/main" val="264230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54</a:t>
            </a:fld>
            <a:endParaRPr lang="en-US"/>
          </a:p>
        </p:txBody>
      </p:sp>
    </p:spTree>
    <p:extLst>
      <p:ext uri="{BB962C8B-B14F-4D97-AF65-F5344CB8AC3E}">
        <p14:creationId xmlns:p14="http://schemas.microsoft.com/office/powerpoint/2010/main" val="1894667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228610-2EB1-4EAC-8DBF-7B804955C6EC}" type="slidenum">
              <a:rPr lang="en-US" smtClean="0"/>
              <a:t>55</a:t>
            </a:fld>
            <a:endParaRPr lang="en-US"/>
          </a:p>
        </p:txBody>
      </p:sp>
    </p:spTree>
    <p:extLst>
      <p:ext uri="{BB962C8B-B14F-4D97-AF65-F5344CB8AC3E}">
        <p14:creationId xmlns:p14="http://schemas.microsoft.com/office/powerpoint/2010/main" val="948841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56</a:t>
            </a:fld>
            <a:endParaRPr lang="en-US"/>
          </a:p>
        </p:txBody>
      </p:sp>
    </p:spTree>
    <p:extLst>
      <p:ext uri="{BB962C8B-B14F-4D97-AF65-F5344CB8AC3E}">
        <p14:creationId xmlns:p14="http://schemas.microsoft.com/office/powerpoint/2010/main" val="1894667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58</a:t>
            </a:fld>
            <a:endParaRPr lang="en-US"/>
          </a:p>
        </p:txBody>
      </p:sp>
    </p:spTree>
    <p:extLst>
      <p:ext uri="{BB962C8B-B14F-4D97-AF65-F5344CB8AC3E}">
        <p14:creationId xmlns:p14="http://schemas.microsoft.com/office/powerpoint/2010/main" val="1894667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59</a:t>
            </a:fld>
            <a:endParaRPr lang="en-US"/>
          </a:p>
        </p:txBody>
      </p:sp>
    </p:spTree>
    <p:extLst>
      <p:ext uri="{BB962C8B-B14F-4D97-AF65-F5344CB8AC3E}">
        <p14:creationId xmlns:p14="http://schemas.microsoft.com/office/powerpoint/2010/main" val="38636622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60</a:t>
            </a:fld>
            <a:endParaRPr lang="en-US"/>
          </a:p>
        </p:txBody>
      </p:sp>
    </p:spTree>
    <p:extLst>
      <p:ext uri="{BB962C8B-B14F-4D97-AF65-F5344CB8AC3E}">
        <p14:creationId xmlns:p14="http://schemas.microsoft.com/office/powerpoint/2010/main" val="264334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61</a:t>
            </a:fld>
            <a:endParaRPr lang="en-US"/>
          </a:p>
        </p:txBody>
      </p:sp>
    </p:spTree>
    <p:extLst>
      <p:ext uri="{BB962C8B-B14F-4D97-AF65-F5344CB8AC3E}">
        <p14:creationId xmlns:p14="http://schemas.microsoft.com/office/powerpoint/2010/main" val="2701541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62</a:t>
            </a:fld>
            <a:endParaRPr lang="en-US"/>
          </a:p>
        </p:txBody>
      </p:sp>
    </p:spTree>
    <p:extLst>
      <p:ext uri="{BB962C8B-B14F-4D97-AF65-F5344CB8AC3E}">
        <p14:creationId xmlns:p14="http://schemas.microsoft.com/office/powerpoint/2010/main" val="3844036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63</a:t>
            </a:fld>
            <a:endParaRPr lang="en-US"/>
          </a:p>
        </p:txBody>
      </p:sp>
    </p:spTree>
    <p:extLst>
      <p:ext uri="{BB962C8B-B14F-4D97-AF65-F5344CB8AC3E}">
        <p14:creationId xmlns:p14="http://schemas.microsoft.com/office/powerpoint/2010/main" val="1894667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65</a:t>
            </a:fld>
            <a:endParaRPr lang="en-US"/>
          </a:p>
        </p:txBody>
      </p:sp>
    </p:spTree>
    <p:extLst>
      <p:ext uri="{BB962C8B-B14F-4D97-AF65-F5344CB8AC3E}">
        <p14:creationId xmlns:p14="http://schemas.microsoft.com/office/powerpoint/2010/main" val="258127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4</a:t>
            </a:fld>
            <a:endParaRPr lang="en-US"/>
          </a:p>
        </p:txBody>
      </p:sp>
    </p:spTree>
    <p:extLst>
      <p:ext uri="{BB962C8B-B14F-4D97-AF65-F5344CB8AC3E}">
        <p14:creationId xmlns:p14="http://schemas.microsoft.com/office/powerpoint/2010/main" val="1324685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67</a:t>
            </a:fld>
            <a:endParaRPr lang="en-US"/>
          </a:p>
        </p:txBody>
      </p:sp>
    </p:spTree>
    <p:extLst>
      <p:ext uri="{BB962C8B-B14F-4D97-AF65-F5344CB8AC3E}">
        <p14:creationId xmlns:p14="http://schemas.microsoft.com/office/powerpoint/2010/main" val="258127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68</a:t>
            </a:fld>
            <a:endParaRPr lang="en-US"/>
          </a:p>
        </p:txBody>
      </p:sp>
    </p:spTree>
    <p:extLst>
      <p:ext uri="{BB962C8B-B14F-4D97-AF65-F5344CB8AC3E}">
        <p14:creationId xmlns:p14="http://schemas.microsoft.com/office/powerpoint/2010/main" val="92149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69</a:t>
            </a:fld>
            <a:endParaRPr lang="en-US"/>
          </a:p>
        </p:txBody>
      </p:sp>
    </p:spTree>
    <p:extLst>
      <p:ext uri="{BB962C8B-B14F-4D97-AF65-F5344CB8AC3E}">
        <p14:creationId xmlns:p14="http://schemas.microsoft.com/office/powerpoint/2010/main" val="2707558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Factitious is a game intended to help players learn how to identify fake news stories. The game shows actual news articles, without revealing their publication source until the player clicks to see it. It asks players to identify if the article is real or fake. After it tells you whether you were right or wrong, the game highlights elements of the news article that can be used to help identify if the article is real or fake.</a:t>
            </a:r>
          </a:p>
          <a:p>
            <a:endParaRPr lang="en-US" dirty="0"/>
          </a:p>
          <a:p>
            <a:r>
              <a:rPr lang="en-US" dirty="0"/>
              <a:t>Bad News puts players in the role of producers of misinformation and fake news in return for badges rewarded to the “masters of disinformation.” Players learn to distort the truth, plant falsehoods, and deflect attention among their virtual Twitter followers. By exposing people to fake news production processes and helping them gain hands-on experience, Bad News is able to help people develop increased familiarity to fake news distribution practices and immunity towards manipulation.</a:t>
            </a:r>
          </a:p>
          <a:p>
            <a:endParaRPr lang="en-US" dirty="0"/>
          </a:p>
          <a:p>
            <a:r>
              <a:rPr lang="en-US" dirty="0"/>
              <a:t>Fake It to Make It also puts the player in the role of the creator of fake news, trying to make money from advertisers by setting up a site, copying news stories and re-posting them, creating fake social media accounts and generating interest by choosing users and groups to target with social media messages. It provides a running tally of how much attention your website has gotten and how much money you’ve made. You quickly get a sense of what questionably-ethical strategies work best – it’s amazing how low you can sink, how quickly, to start winning!</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70</a:t>
            </a:fld>
            <a:endParaRPr lang="en-US"/>
          </a:p>
        </p:txBody>
      </p:sp>
    </p:spTree>
    <p:extLst>
      <p:ext uri="{BB962C8B-B14F-4D97-AF65-F5344CB8AC3E}">
        <p14:creationId xmlns:p14="http://schemas.microsoft.com/office/powerpoint/2010/main" val="2686893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72</a:t>
            </a:fld>
            <a:endParaRPr lang="en-US"/>
          </a:p>
        </p:txBody>
      </p:sp>
    </p:spTree>
    <p:extLst>
      <p:ext uri="{BB962C8B-B14F-4D97-AF65-F5344CB8AC3E}">
        <p14:creationId xmlns:p14="http://schemas.microsoft.com/office/powerpoint/2010/main" val="8466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5</a:t>
            </a:fld>
            <a:endParaRPr lang="en-US"/>
          </a:p>
        </p:txBody>
      </p:sp>
    </p:spTree>
    <p:extLst>
      <p:ext uri="{BB962C8B-B14F-4D97-AF65-F5344CB8AC3E}">
        <p14:creationId xmlns:p14="http://schemas.microsoft.com/office/powerpoint/2010/main" val="1470162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6</a:t>
            </a:fld>
            <a:endParaRPr lang="en-US"/>
          </a:p>
        </p:txBody>
      </p:sp>
    </p:spTree>
    <p:extLst>
      <p:ext uri="{BB962C8B-B14F-4D97-AF65-F5344CB8AC3E}">
        <p14:creationId xmlns:p14="http://schemas.microsoft.com/office/powerpoint/2010/main" val="1953772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9</a:t>
            </a:fld>
            <a:endParaRPr lang="en-US"/>
          </a:p>
        </p:txBody>
      </p:sp>
    </p:spTree>
    <p:extLst>
      <p:ext uri="{BB962C8B-B14F-4D97-AF65-F5344CB8AC3E}">
        <p14:creationId xmlns:p14="http://schemas.microsoft.com/office/powerpoint/2010/main" val="1357902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13</a:t>
            </a:fld>
            <a:endParaRPr lang="en-US"/>
          </a:p>
        </p:txBody>
      </p:sp>
    </p:spTree>
    <p:extLst>
      <p:ext uri="{BB962C8B-B14F-4D97-AF65-F5344CB8AC3E}">
        <p14:creationId xmlns:p14="http://schemas.microsoft.com/office/powerpoint/2010/main" val="1363279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228610-2EB1-4EAC-8DBF-7B804955C6EC}" type="slidenum">
              <a:rPr lang="en-US" smtClean="0"/>
              <a:t>20</a:t>
            </a:fld>
            <a:endParaRPr lang="en-US"/>
          </a:p>
        </p:txBody>
      </p:sp>
    </p:spTree>
    <p:extLst>
      <p:ext uri="{BB962C8B-B14F-4D97-AF65-F5344CB8AC3E}">
        <p14:creationId xmlns:p14="http://schemas.microsoft.com/office/powerpoint/2010/main" val="347719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887444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5021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19284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011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0720491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1D8BD707-D9CF-40AE-B4C6-C98DA3205C09}" type="datetimeFigureOut">
              <a:rPr lang="en-US" smtClean="0"/>
              <a:pPr/>
              <a:t>1/19/2022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990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54140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612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1824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1D8BD707-D9CF-40AE-B4C6-C98DA3205C09}" type="datetimeFigureOut">
              <a:rPr lang="en-US" smtClean="0"/>
              <a:pPr/>
              <a:t>1/19/2022</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279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D8BD707-D9CF-40AE-B4C6-C98DA3205C09}" type="datetimeFigureOut">
              <a:rPr lang="en-US" smtClean="0"/>
              <a:pPr/>
              <a:t>1/19/2022</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5090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1D8BD707-D9CF-40AE-B4C6-C98DA3205C09}" type="datetimeFigureOut">
              <a:rPr lang="en-US" smtClean="0"/>
              <a:pPr/>
              <a:t>1/19/2022</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7035409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youtu.be/58iZpMRclw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youtu.be/58iZpMRclw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hyperlink" Target="http://youtu.be/nS0Z0zLoOS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ted.com/talks/clay_shirky_how_cellphones_twitter_facebook_can_make_history.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g"/><Relationship Id="rId4" Type="http://schemas.openxmlformats.org/officeDocument/2006/relationships/image" Target="../media/image51.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8001000" cy="1470025"/>
          </a:xfrm>
        </p:spPr>
        <p:txBody>
          <a:bodyPr>
            <a:normAutofit/>
          </a:bodyPr>
          <a:lstStyle/>
          <a:p>
            <a:r>
              <a:rPr lang="en-US" sz="4000" b="1"/>
              <a:t>Introduction to Citizen Journalism</a:t>
            </a:r>
            <a:endParaRPr lang="en-US" sz="4000" b="1" dirty="0"/>
          </a:p>
        </p:txBody>
      </p:sp>
      <p:sp>
        <p:nvSpPr>
          <p:cNvPr id="3" name="Subtitle 2"/>
          <p:cNvSpPr>
            <a:spLocks noGrp="1"/>
          </p:cNvSpPr>
          <p:nvPr>
            <p:ph type="subTitle" idx="1"/>
          </p:nvPr>
        </p:nvSpPr>
        <p:spPr>
          <a:xfrm>
            <a:off x="1371600" y="4267200"/>
            <a:ext cx="6400800" cy="1219200"/>
          </a:xfrm>
        </p:spPr>
        <p:txBody>
          <a:bodyPr>
            <a:normAutofit lnSpcReduction="10000"/>
          </a:bodyPr>
          <a:lstStyle/>
          <a:p>
            <a:r>
              <a:rPr lang="en-US" sz="2000"/>
              <a:t>Dr. Yue (Nancy) Dai</a:t>
            </a:r>
          </a:p>
          <a:p>
            <a:r>
              <a:rPr lang="en-US" sz="2000"/>
              <a:t>Department of Media and Communication</a:t>
            </a:r>
          </a:p>
          <a:p>
            <a:r>
              <a:rPr lang="en-US" sz="2000"/>
              <a:t>City University of Hong Kong</a:t>
            </a:r>
          </a:p>
          <a:p>
            <a:endParaRPr lang="en-US" sz="2000" dirty="0"/>
          </a:p>
        </p:txBody>
      </p:sp>
    </p:spTree>
    <p:extLst>
      <p:ext uri="{BB962C8B-B14F-4D97-AF65-F5344CB8AC3E}">
        <p14:creationId xmlns:p14="http://schemas.microsoft.com/office/powerpoint/2010/main" val="3956421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rmAutofit/>
          </a:bodyPr>
          <a:lstStyle/>
          <a:p>
            <a:r>
              <a:rPr lang="en-US" sz="3600" b="1" dirty="0"/>
              <a:t>The First Webpage Built</a:t>
            </a:r>
          </a:p>
        </p:txBody>
      </p:sp>
      <p:pic>
        <p:nvPicPr>
          <p:cNvPr id="4" name="Content Placeholder 3" descr="article-0-198EDFD1000005DC-959_634x252.jpg"/>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28600" y="2133600"/>
            <a:ext cx="7565659" cy="3007170"/>
          </a:xfrm>
        </p:spPr>
      </p:pic>
    </p:spTree>
    <p:extLst>
      <p:ext uri="{BB962C8B-B14F-4D97-AF65-F5344CB8AC3E}">
        <p14:creationId xmlns:p14="http://schemas.microsoft.com/office/powerpoint/2010/main" val="332958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pic>
        <p:nvPicPr>
          <p:cNvPr id="2054" name="Picture 6" descr="http://cs.hitsz.edu.cn/it/p2/ITMagzine/images/newtech.jpg"/>
          <p:cNvPicPr>
            <a:picLocks noChangeAspect="1" noChangeArrowheads="1"/>
          </p:cNvPicPr>
          <p:nvPr/>
        </p:nvPicPr>
        <p:blipFill rotWithShape="1">
          <a:blip r:embed="rId2">
            <a:extLst>
              <a:ext uri="{28A0092B-C50C-407E-A947-70E740481C1C}">
                <a14:useLocalDpi xmlns:a14="http://schemas.microsoft.com/office/drawing/2010/main" val="0"/>
              </a:ext>
            </a:extLst>
          </a:blip>
          <a:srcRect r="70720"/>
          <a:stretch/>
        </p:blipFill>
        <p:spPr bwMode="auto">
          <a:xfrm>
            <a:off x="731520" y="1600200"/>
            <a:ext cx="1801456" cy="45036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http://cs.hitsz.edu.cn/it/p2/ITMagzine/images/newtech.jpg"/>
          <p:cNvPicPr>
            <a:picLocks noChangeAspect="1" noChangeArrowheads="1"/>
          </p:cNvPicPr>
          <p:nvPr/>
        </p:nvPicPr>
        <p:blipFill rotWithShape="1">
          <a:blip r:embed="rId2">
            <a:extLst>
              <a:ext uri="{28A0092B-C50C-407E-A947-70E740481C1C}">
                <a14:useLocalDpi xmlns:a14="http://schemas.microsoft.com/office/drawing/2010/main" val="0"/>
              </a:ext>
            </a:extLst>
          </a:blip>
          <a:srcRect l="30880" r="35680"/>
          <a:stretch/>
        </p:blipFill>
        <p:spPr bwMode="auto">
          <a:xfrm>
            <a:off x="3200400" y="1600200"/>
            <a:ext cx="2057400" cy="4503640"/>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txBox="1">
            <a:spLocks/>
          </p:cNvSpPr>
          <p:nvPr/>
        </p:nvSpPr>
        <p:spPr>
          <a:xfrm>
            <a:off x="28832" y="76200"/>
            <a:ext cx="82769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Arial"/>
                <a:cs typeface="Arial"/>
              </a:rPr>
              <a:t>Web 2.0</a:t>
            </a:r>
          </a:p>
        </p:txBody>
      </p:sp>
      <p:pic>
        <p:nvPicPr>
          <p:cNvPr id="2058" name="Picture 10" descr="http://bremen1to1.weebly.com/uploads/1/1/6/8/11681277/9543032_orig.jpg?290"/>
          <p:cNvPicPr>
            <a:picLocks noChangeAspect="1" noChangeArrowheads="1"/>
          </p:cNvPicPr>
          <p:nvPr/>
        </p:nvPicPr>
        <p:blipFill rotWithShape="1">
          <a:blip r:embed="rId3">
            <a:extLst>
              <a:ext uri="{28A0092B-C50C-407E-A947-70E740481C1C}">
                <a14:useLocalDpi xmlns:a14="http://schemas.microsoft.com/office/drawing/2010/main" val="0"/>
              </a:ext>
            </a:extLst>
          </a:blip>
          <a:srcRect b="3846"/>
          <a:stretch/>
        </p:blipFill>
        <p:spPr bwMode="auto">
          <a:xfrm>
            <a:off x="5669280" y="4038600"/>
            <a:ext cx="3474720" cy="242316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5867400" y="1981200"/>
            <a:ext cx="2994660" cy="1477328"/>
          </a:xfrm>
          <a:prstGeom prst="rect">
            <a:avLst/>
          </a:prstGeom>
        </p:spPr>
        <p:txBody>
          <a:bodyPr wrap="square">
            <a:spAutoFit/>
          </a:bodyPr>
          <a:lstStyle/>
          <a:p>
            <a:r>
              <a:rPr lang="en-US" altLang="zh-TW" dirty="0">
                <a:latin typeface="Arial"/>
                <a:cs typeface="Arial"/>
              </a:rPr>
              <a:t>Second generation of services available on the web that lets people </a:t>
            </a:r>
            <a:r>
              <a:rPr lang="en-US" altLang="zh-TW" dirty="0">
                <a:solidFill>
                  <a:srgbClr val="FF0000"/>
                </a:solidFill>
                <a:latin typeface="Arial"/>
                <a:cs typeface="Arial"/>
              </a:rPr>
              <a:t>collaborate</a:t>
            </a:r>
            <a:r>
              <a:rPr lang="en-US" altLang="zh-TW" dirty="0">
                <a:latin typeface="Arial"/>
                <a:cs typeface="Arial"/>
              </a:rPr>
              <a:t> and </a:t>
            </a:r>
            <a:r>
              <a:rPr lang="en-US" altLang="zh-TW" dirty="0">
                <a:solidFill>
                  <a:srgbClr val="FF0000"/>
                </a:solidFill>
                <a:latin typeface="Arial"/>
                <a:cs typeface="Arial"/>
              </a:rPr>
              <a:t>share</a:t>
            </a:r>
            <a:r>
              <a:rPr lang="en-US" altLang="zh-TW" dirty="0">
                <a:latin typeface="Arial"/>
                <a:cs typeface="Arial"/>
              </a:rPr>
              <a:t> information online</a:t>
            </a:r>
          </a:p>
        </p:txBody>
      </p:sp>
    </p:spTree>
    <p:extLst>
      <p:ext uri="{BB962C8B-B14F-4D97-AF65-F5344CB8AC3E}">
        <p14:creationId xmlns:p14="http://schemas.microsoft.com/office/powerpoint/2010/main" val="329353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83389"/>
            <a:ext cx="5937755" cy="3101983"/>
          </a:xfrm>
        </p:spPr>
        <p:txBody>
          <a:bodyPr>
            <a:normAutofit/>
          </a:bodyPr>
          <a:lstStyle/>
          <a:p>
            <a:pPr lvl="1"/>
            <a:r>
              <a:rPr lang="en-US" dirty="0"/>
              <a:t>User-generated content: write &amp; read </a:t>
            </a:r>
            <a:r>
              <a:rPr lang="en-US" dirty="0" err="1"/>
              <a:t>v.s</a:t>
            </a:r>
            <a:r>
              <a:rPr lang="en-US" dirty="0"/>
              <a:t>. read-only</a:t>
            </a:r>
          </a:p>
          <a:p>
            <a:pPr marL="914400" lvl="2" indent="0">
              <a:buNone/>
            </a:pPr>
            <a:r>
              <a:rPr lang="en-US" sz="2000" dirty="0"/>
              <a:t>Quick and cheap </a:t>
            </a:r>
            <a:r>
              <a:rPr lang="en-US" altLang="zh-CN" sz="2000" dirty="0"/>
              <a:t>s</a:t>
            </a:r>
            <a:r>
              <a:rPr lang="en-US" sz="2000" dirty="0"/>
              <a:t>elf-service: Go to the site-&gt; Sign up -&gt; Use</a:t>
            </a:r>
          </a:p>
          <a:p>
            <a:pPr marL="457200" lvl="1" indent="0">
              <a:buNone/>
            </a:pPr>
            <a:endParaRPr lang="en-US" dirty="0"/>
          </a:p>
          <a:p>
            <a:pPr marL="971550" lvl="1" indent="-457200"/>
            <a:r>
              <a:rPr lang="en-US" dirty="0"/>
              <a:t>Connectedness: </a:t>
            </a:r>
            <a:r>
              <a:rPr lang="en-US" b="1" u="sng" dirty="0"/>
              <a:t>social </a:t>
            </a:r>
            <a:r>
              <a:rPr lang="en-US" u="sng" dirty="0"/>
              <a:t>media</a:t>
            </a:r>
          </a:p>
          <a:p>
            <a:pPr marL="514350" lvl="1" indent="0">
              <a:buNone/>
            </a:pPr>
            <a:r>
              <a:rPr lang="en-US" dirty="0"/>
              <a:t>	People easily make connections they would not otherwise have been able to make (e.g., people with common interests)</a:t>
            </a:r>
          </a:p>
          <a:p>
            <a:pPr marL="514350" lvl="1" indent="0">
              <a:buNone/>
            </a:pPr>
            <a:r>
              <a:rPr lang="en-US" dirty="0"/>
              <a:t>	Makes the public’s opinion known and makes whom used to be the audience the </a:t>
            </a:r>
            <a:r>
              <a:rPr lang="en-US" i="1" dirty="0"/>
              <a:t>producer</a:t>
            </a:r>
            <a:r>
              <a:rPr lang="en-US" dirty="0"/>
              <a:t> of content</a:t>
            </a:r>
          </a:p>
          <a:p>
            <a:pPr marL="514350" lvl="1" indent="0">
              <a:buNone/>
            </a:pPr>
            <a:endParaRPr lang="en-US" dirty="0"/>
          </a:p>
          <a:p>
            <a:pPr marL="457200" lvl="1" indent="0">
              <a:buNone/>
            </a:pPr>
            <a:endParaRPr lang="en-US" sz="3200" dirty="0"/>
          </a:p>
          <a:p>
            <a:pPr marL="457200" lvl="1" indent="0">
              <a:buNone/>
            </a:pPr>
            <a:endParaRPr lang="en-US" sz="3200" dirty="0"/>
          </a:p>
        </p:txBody>
      </p:sp>
      <p:sp>
        <p:nvSpPr>
          <p:cNvPr id="5" name="Title 1"/>
          <p:cNvSpPr txBox="1">
            <a:spLocks/>
          </p:cNvSpPr>
          <p:nvPr/>
        </p:nvSpPr>
        <p:spPr>
          <a:xfrm>
            <a:off x="28832" y="76200"/>
            <a:ext cx="82769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a:cs typeface="Arial"/>
              </a:rPr>
              <a:t>Tech-Drives for Citizen Journalism</a:t>
            </a:r>
          </a:p>
        </p:txBody>
      </p:sp>
      <p:pic>
        <p:nvPicPr>
          <p:cNvPr id="4100" name="Picture 4" descr="https://encrypted-tbn1.google.com/images?q=tbn:ANd9GcQETaPHX5NVV67YdJyfcvHgJfngZ6RaGfGARXyXjDngs5LL5vm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820383"/>
            <a:ext cx="2752725" cy="165735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descr="Logo, company name&#10;&#10;Description automatically generated">
            <a:extLst>
              <a:ext uri="{FF2B5EF4-FFF2-40B4-BE49-F238E27FC236}">
                <a16:creationId xmlns:a16="http://schemas.microsoft.com/office/drawing/2014/main" id="{1386404A-D25D-834C-9D0D-2C54495CF0AC}"/>
              </a:ext>
            </a:extLst>
          </p:cNvPr>
          <p:cNvPicPr>
            <a:picLocks noChangeAspect="1"/>
          </p:cNvPicPr>
          <p:nvPr/>
        </p:nvPicPr>
        <p:blipFill rotWithShape="1">
          <a:blip r:embed="rId3">
            <a:extLst>
              <a:ext uri="{28A0092B-C50C-407E-A947-70E740481C1C}">
                <a14:useLocalDpi xmlns:a14="http://schemas.microsoft.com/office/drawing/2010/main" val="0"/>
              </a:ext>
            </a:extLst>
          </a:blip>
          <a:srcRect t="26919" b="19510"/>
          <a:stretch/>
        </p:blipFill>
        <p:spPr>
          <a:xfrm>
            <a:off x="4343400" y="5486400"/>
            <a:ext cx="1422400" cy="762001"/>
          </a:xfrm>
          <a:prstGeom prst="rect">
            <a:avLst/>
          </a:prstGeom>
        </p:spPr>
      </p:pic>
    </p:spTree>
    <p:extLst>
      <p:ext uri="{BB962C8B-B14F-4D97-AF65-F5344CB8AC3E}">
        <p14:creationId xmlns:p14="http://schemas.microsoft.com/office/powerpoint/2010/main" val="24633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matetrack.webs.com/SOCIAL/social_media_timeline-7794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05" y="42672"/>
            <a:ext cx="9269505" cy="7162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00653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02E0D19B-D91E-F648-BD1C-913381824C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609600"/>
            <a:ext cx="7808497" cy="5856373"/>
          </a:xfrm>
        </p:spPr>
      </p:pic>
    </p:spTree>
    <p:extLst>
      <p:ext uri="{BB962C8B-B14F-4D97-AF65-F5344CB8AC3E}">
        <p14:creationId xmlns:p14="http://schemas.microsoft.com/office/powerpoint/2010/main" val="957729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B468-3BB4-EB46-8B0F-3FC80E84E8FC}"/>
              </a:ext>
            </a:extLst>
          </p:cNvPr>
          <p:cNvSpPr>
            <a:spLocks noGrp="1"/>
          </p:cNvSpPr>
          <p:nvPr>
            <p:ph type="title"/>
          </p:nvPr>
        </p:nvSpPr>
        <p:spPr/>
        <p:txBody>
          <a:bodyPr/>
          <a:lstStyle/>
          <a:p>
            <a:endParaRPr lang="en-US"/>
          </a:p>
        </p:txBody>
      </p:sp>
      <p:pic>
        <p:nvPicPr>
          <p:cNvPr id="5" name="Content Placeholder 4" descr="Graphical user interface, website&#10;&#10;Description automatically generated">
            <a:extLst>
              <a:ext uri="{FF2B5EF4-FFF2-40B4-BE49-F238E27FC236}">
                <a16:creationId xmlns:a16="http://schemas.microsoft.com/office/drawing/2014/main" id="{B317841C-1615-2D4F-BFCE-6E1EFB628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70" y="964692"/>
            <a:ext cx="6986868" cy="5220956"/>
          </a:xfrm>
        </p:spPr>
      </p:pic>
      <p:sp>
        <p:nvSpPr>
          <p:cNvPr id="6" name="TextBox 5">
            <a:extLst>
              <a:ext uri="{FF2B5EF4-FFF2-40B4-BE49-F238E27FC236}">
                <a16:creationId xmlns:a16="http://schemas.microsoft.com/office/drawing/2014/main" id="{5FD1B94D-5F12-8D45-A401-88E768684FE8}"/>
              </a:ext>
            </a:extLst>
          </p:cNvPr>
          <p:cNvSpPr txBox="1"/>
          <p:nvPr/>
        </p:nvSpPr>
        <p:spPr>
          <a:xfrm>
            <a:off x="7018638" y="2667000"/>
            <a:ext cx="1869423" cy="1477328"/>
          </a:xfrm>
          <a:prstGeom prst="rect">
            <a:avLst/>
          </a:prstGeom>
          <a:noFill/>
        </p:spPr>
        <p:txBody>
          <a:bodyPr wrap="none" rtlCol="0">
            <a:spAutoFit/>
          </a:bodyPr>
          <a:lstStyle/>
          <a:p>
            <a:r>
              <a:rPr lang="en-US" dirty="0"/>
              <a:t>Text- and graphic-</a:t>
            </a:r>
          </a:p>
          <a:p>
            <a:r>
              <a:rPr lang="en-US" dirty="0"/>
              <a:t>based role </a:t>
            </a:r>
          </a:p>
          <a:p>
            <a:r>
              <a:rPr lang="en-US" dirty="0"/>
              <a:t>playing computer</a:t>
            </a:r>
          </a:p>
          <a:p>
            <a:r>
              <a:rPr lang="en-US" dirty="0"/>
              <a:t>game in the </a:t>
            </a:r>
          </a:p>
          <a:p>
            <a:r>
              <a:rPr lang="en-US" dirty="0"/>
              <a:t>early days</a:t>
            </a:r>
          </a:p>
        </p:txBody>
      </p:sp>
    </p:spTree>
    <p:extLst>
      <p:ext uri="{BB962C8B-B14F-4D97-AF65-F5344CB8AC3E}">
        <p14:creationId xmlns:p14="http://schemas.microsoft.com/office/powerpoint/2010/main" val="3541863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Web 3.0</a:t>
            </a:r>
          </a:p>
        </p:txBody>
      </p:sp>
      <p:sp>
        <p:nvSpPr>
          <p:cNvPr id="4" name="Content Placeholder 3"/>
          <p:cNvSpPr>
            <a:spLocks noGrp="1"/>
          </p:cNvSpPr>
          <p:nvPr>
            <p:ph idx="1"/>
          </p:nvPr>
        </p:nvSpPr>
        <p:spPr>
          <a:xfrm>
            <a:off x="320040" y="1600200"/>
            <a:ext cx="8229600" cy="4525963"/>
          </a:xfrm>
        </p:spPr>
        <p:txBody>
          <a:bodyPr/>
          <a:lstStyle/>
          <a:p>
            <a:endParaRPr lang="en-US" dirty="0"/>
          </a:p>
        </p:txBody>
      </p:sp>
      <p:pic>
        <p:nvPicPr>
          <p:cNvPr id="2050" name="Picture 2" descr="http://cs.hitsz.edu.cn/it/p2/ITMagzine/images/newtech.jpg"/>
          <p:cNvPicPr>
            <a:picLocks noChangeAspect="1" noChangeArrowheads="1"/>
          </p:cNvPicPr>
          <p:nvPr/>
        </p:nvPicPr>
        <p:blipFill rotWithShape="1">
          <a:blip r:embed="rId2">
            <a:extLst>
              <a:ext uri="{28A0092B-C50C-407E-A947-70E740481C1C}">
                <a14:useLocalDpi xmlns:a14="http://schemas.microsoft.com/office/drawing/2010/main" val="0"/>
              </a:ext>
            </a:extLst>
          </a:blip>
          <a:srcRect l="66880"/>
          <a:stretch/>
        </p:blipFill>
        <p:spPr bwMode="auto">
          <a:xfrm>
            <a:off x="5562600" y="1600200"/>
            <a:ext cx="2060023" cy="4552951"/>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http://cs.hitsz.edu.cn/it/p2/ITMagzine/images/newtech.jpg"/>
          <p:cNvPicPr>
            <a:picLocks noChangeAspect="1" noChangeArrowheads="1"/>
          </p:cNvPicPr>
          <p:nvPr/>
        </p:nvPicPr>
        <p:blipFill rotWithShape="1">
          <a:blip r:embed="rId2">
            <a:extLst>
              <a:ext uri="{28A0092B-C50C-407E-A947-70E740481C1C}">
                <a14:useLocalDpi xmlns:a14="http://schemas.microsoft.com/office/drawing/2010/main" val="0"/>
              </a:ext>
            </a:extLst>
          </a:blip>
          <a:srcRect r="70720"/>
          <a:stretch/>
        </p:blipFill>
        <p:spPr bwMode="auto">
          <a:xfrm>
            <a:off x="304800" y="1600200"/>
            <a:ext cx="1821180" cy="455295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http://cs.hitsz.edu.cn/it/p2/ITMagzine/images/newtech.jpg"/>
          <p:cNvPicPr>
            <a:picLocks noChangeAspect="1" noChangeArrowheads="1"/>
          </p:cNvPicPr>
          <p:nvPr/>
        </p:nvPicPr>
        <p:blipFill rotWithShape="1">
          <a:blip r:embed="rId2">
            <a:extLst>
              <a:ext uri="{28A0092B-C50C-407E-A947-70E740481C1C}">
                <a14:useLocalDpi xmlns:a14="http://schemas.microsoft.com/office/drawing/2010/main" val="0"/>
              </a:ext>
            </a:extLst>
          </a:blip>
          <a:srcRect l="30880" r="35680"/>
          <a:stretch/>
        </p:blipFill>
        <p:spPr bwMode="auto">
          <a:xfrm>
            <a:off x="2720673" y="1600200"/>
            <a:ext cx="2079927" cy="4552952"/>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2804160" y="6168392"/>
            <a:ext cx="5943600" cy="646331"/>
          </a:xfrm>
          <a:prstGeom prst="rect">
            <a:avLst/>
          </a:prstGeom>
        </p:spPr>
        <p:txBody>
          <a:bodyPr wrap="square">
            <a:spAutoFit/>
          </a:bodyPr>
          <a:lstStyle/>
          <a:p>
            <a:r>
              <a:rPr lang="en-US" dirty="0">
                <a:latin typeface="Times New Roman" pitchFamily="18" charset="0"/>
                <a:cs typeface="Times New Roman" pitchFamily="18" charset="0"/>
              </a:rPr>
              <a:t>Moving to a new communication age where user-generated content continues to increase and becomes </a:t>
            </a:r>
            <a:r>
              <a:rPr lang="en-US" b="1" dirty="0">
                <a:latin typeface="Times New Roman" pitchFamily="18" charset="0"/>
                <a:cs typeface="Times New Roman" pitchFamily="18" charset="0"/>
              </a:rPr>
              <a:t>mainstream</a:t>
            </a:r>
          </a:p>
        </p:txBody>
      </p:sp>
    </p:spTree>
    <p:extLst>
      <p:ext uri="{BB962C8B-B14F-4D97-AF65-F5344CB8AC3E}">
        <p14:creationId xmlns:p14="http://schemas.microsoft.com/office/powerpoint/2010/main" val="325974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0158FD-730A-4944-A8C1-5E2423B1CD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2000"/>
            <a:ext cx="9133840" cy="5133219"/>
          </a:xfrm>
        </p:spPr>
      </p:pic>
    </p:spTree>
    <p:extLst>
      <p:ext uri="{BB962C8B-B14F-4D97-AF65-F5344CB8AC3E}">
        <p14:creationId xmlns:p14="http://schemas.microsoft.com/office/powerpoint/2010/main" val="2863641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C5A9EA-C2DF-F746-9DBA-67A37E0A3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 y="914400"/>
            <a:ext cx="9206020" cy="5181600"/>
          </a:xfrm>
          <a:prstGeom prst="rect">
            <a:avLst/>
          </a:prstGeom>
        </p:spPr>
      </p:pic>
      <p:sp>
        <p:nvSpPr>
          <p:cNvPr id="11" name="Content Placeholder 10">
            <a:extLst>
              <a:ext uri="{FF2B5EF4-FFF2-40B4-BE49-F238E27FC236}">
                <a16:creationId xmlns:a16="http://schemas.microsoft.com/office/drawing/2014/main" id="{06ED9CF1-D3DB-2048-8864-B26E26E27C7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8321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219200" y="4622800"/>
            <a:ext cx="228600" cy="1066800"/>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Content Placeholder 14">
            <a:extLst>
              <a:ext uri="{FF2B5EF4-FFF2-40B4-BE49-F238E27FC236}">
                <a16:creationId xmlns:a16="http://schemas.microsoft.com/office/drawing/2014/main" id="{050C9A12-F046-8847-A334-773A227652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734695"/>
            <a:ext cx="9124809" cy="5132705"/>
          </a:xfrm>
        </p:spPr>
      </p:pic>
    </p:spTree>
    <p:extLst>
      <p:ext uri="{BB962C8B-B14F-4D97-AF65-F5344CB8AC3E}">
        <p14:creationId xmlns:p14="http://schemas.microsoft.com/office/powerpoint/2010/main" val="123085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700"/>
            <a:ext cx="8001000" cy="1143000"/>
          </a:xfrm>
        </p:spPr>
        <p:txBody>
          <a:bodyPr>
            <a:normAutofit/>
          </a:bodyPr>
          <a:lstStyle/>
          <a:p>
            <a:pPr algn="l"/>
            <a:r>
              <a:rPr lang="en-US" sz="3600" b="1"/>
              <a:t>Lecture Outline</a:t>
            </a:r>
            <a:endParaRPr lang="en-US" sz="3600" b="1" dirty="0"/>
          </a:p>
        </p:txBody>
      </p:sp>
      <p:sp>
        <p:nvSpPr>
          <p:cNvPr id="3" name="Content Placeholder 2"/>
          <p:cNvSpPr>
            <a:spLocks noGrp="1"/>
          </p:cNvSpPr>
          <p:nvPr>
            <p:ph idx="1"/>
          </p:nvPr>
        </p:nvSpPr>
        <p:spPr>
          <a:xfrm>
            <a:off x="228600" y="1447800"/>
            <a:ext cx="8610600" cy="4525963"/>
          </a:xfrm>
        </p:spPr>
        <p:txBody>
          <a:bodyPr>
            <a:normAutofit/>
          </a:bodyPr>
          <a:lstStyle/>
          <a:p>
            <a:r>
              <a:rPr lang="en-US" sz="2400"/>
              <a:t>The technological foundation for citizen journalism</a:t>
            </a:r>
          </a:p>
          <a:p>
            <a:pPr marL="0" indent="0">
              <a:buNone/>
            </a:pPr>
            <a:endParaRPr lang="en-US" sz="2400"/>
          </a:p>
          <a:p>
            <a:r>
              <a:rPr lang="en-US" sz="2400"/>
              <a:t>The </a:t>
            </a:r>
            <a:r>
              <a:rPr lang="en-US" sz="2400" u="sng"/>
              <a:t>history</a:t>
            </a:r>
            <a:r>
              <a:rPr lang="en-US" sz="2400"/>
              <a:t> of citizen journalism and its </a:t>
            </a:r>
            <a:r>
              <a:rPr lang="en-US" sz="2400" u="sng"/>
              <a:t>development</a:t>
            </a:r>
          </a:p>
          <a:p>
            <a:endParaRPr lang="en-US" sz="2400"/>
          </a:p>
          <a:p>
            <a:r>
              <a:rPr lang="en-US" sz="2400"/>
              <a:t>The </a:t>
            </a:r>
            <a:r>
              <a:rPr lang="en-US" sz="2400" u="sng"/>
              <a:t>typology</a:t>
            </a:r>
            <a:r>
              <a:rPr lang="en-US" sz="2400"/>
              <a:t> of citizen journalism</a:t>
            </a:r>
          </a:p>
          <a:p>
            <a:pPr marL="0" indent="0">
              <a:buNone/>
            </a:pPr>
            <a:endParaRPr lang="en-US" sz="2400"/>
          </a:p>
          <a:p>
            <a:r>
              <a:rPr lang="en-US" sz="2400"/>
              <a:t>The </a:t>
            </a:r>
            <a:r>
              <a:rPr lang="en-US" sz="2400" u="sng"/>
              <a:t>strength</a:t>
            </a:r>
            <a:r>
              <a:rPr lang="en-US" sz="2400"/>
              <a:t> and </a:t>
            </a:r>
            <a:r>
              <a:rPr lang="en-US" sz="2400" u="sng"/>
              <a:t>weakness</a:t>
            </a:r>
            <a:r>
              <a:rPr lang="en-US" sz="2400"/>
              <a:t> of citizen journalism </a:t>
            </a:r>
            <a:endParaRPr lang="en-US" sz="2400" dirty="0"/>
          </a:p>
        </p:txBody>
      </p:sp>
    </p:spTree>
    <p:extLst>
      <p:ext uri="{BB962C8B-B14F-4D97-AF65-F5344CB8AC3E}">
        <p14:creationId xmlns:p14="http://schemas.microsoft.com/office/powerpoint/2010/main" val="66304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D71B5C-FA95-6C4A-A1B2-5F92112AA68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066800"/>
            <a:ext cx="9166813" cy="5207000"/>
          </a:xfrm>
        </p:spPr>
      </p:pic>
      <p:sp>
        <p:nvSpPr>
          <p:cNvPr id="17" name="Oval 16">
            <a:extLst>
              <a:ext uri="{FF2B5EF4-FFF2-40B4-BE49-F238E27FC236}">
                <a16:creationId xmlns:a16="http://schemas.microsoft.com/office/drawing/2014/main" id="{8170AA3C-2F0B-F149-971A-DE9E198EF7DA}"/>
              </a:ext>
            </a:extLst>
          </p:cNvPr>
          <p:cNvSpPr/>
          <p:nvPr/>
        </p:nvSpPr>
        <p:spPr>
          <a:xfrm>
            <a:off x="2590800" y="4114800"/>
            <a:ext cx="1981200" cy="1524000"/>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54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 name="Content Placeholder 11" descr="Chart&#10;&#10;Description automatically generated">
            <a:extLst>
              <a:ext uri="{FF2B5EF4-FFF2-40B4-BE49-F238E27FC236}">
                <a16:creationId xmlns:a16="http://schemas.microsoft.com/office/drawing/2014/main" id="{831A3A77-3410-C641-955B-86CF94ADAD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964692"/>
            <a:ext cx="8763000" cy="5285619"/>
          </a:xfrm>
        </p:spPr>
      </p:pic>
      <p:sp>
        <p:nvSpPr>
          <p:cNvPr id="6" name="Oval 5"/>
          <p:cNvSpPr/>
          <p:nvPr/>
        </p:nvSpPr>
        <p:spPr>
          <a:xfrm rot="16200000">
            <a:off x="4191000" y="5668962"/>
            <a:ext cx="1676400" cy="152400"/>
          </a:xfrm>
          <a:prstGeom prst="ellipse">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25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99572" y="79828"/>
            <a:ext cx="7649028" cy="1444171"/>
          </a:xfrm>
        </p:spPr>
        <p:txBody>
          <a:bodyPr>
            <a:normAutofit fontScale="90000"/>
          </a:bodyPr>
          <a:lstStyle/>
          <a:p>
            <a:pPr algn="l"/>
            <a:r>
              <a:rPr lang="en-US" altLang="zh-TW" sz="4600" b="1" dirty="0"/>
              <a:t>Citizen Media/We Media</a:t>
            </a:r>
            <a:endParaRPr lang="en-US" altLang="zh-TW" sz="4200" dirty="0"/>
          </a:p>
        </p:txBody>
      </p:sp>
      <p:sp>
        <p:nvSpPr>
          <p:cNvPr id="121859" name="Rectangle 3"/>
          <p:cNvSpPr>
            <a:spLocks noGrp="1" noChangeArrowheads="1"/>
          </p:cNvSpPr>
          <p:nvPr>
            <p:ph idx="1"/>
          </p:nvPr>
        </p:nvSpPr>
        <p:spPr>
          <a:xfrm>
            <a:off x="990600" y="2057400"/>
            <a:ext cx="5937755" cy="3101983"/>
          </a:xfrm>
        </p:spPr>
        <p:txBody>
          <a:bodyPr>
            <a:normAutofit fontScale="92500" lnSpcReduction="10000"/>
          </a:bodyPr>
          <a:lstStyle/>
          <a:p>
            <a:endParaRPr lang="en-US" altLang="zh-TW" sz="2400" dirty="0"/>
          </a:p>
          <a:p>
            <a:r>
              <a:rPr lang="en-US" altLang="zh-TW" sz="2400" dirty="0"/>
              <a:t>The communication power developed by grassroots people or individuals on the Net (“</a:t>
            </a:r>
            <a:r>
              <a:rPr lang="zh-TW" altLang="en-US" sz="2400" dirty="0"/>
              <a:t>自主媒體</a:t>
            </a:r>
            <a:r>
              <a:rPr lang="en-US" altLang="zh-TW" sz="2400" dirty="0"/>
              <a:t>/</a:t>
            </a:r>
            <a:r>
              <a:rPr lang="zh-TW" altLang="en-US" sz="2400" dirty="0"/>
              <a:t>草根媒體</a:t>
            </a:r>
            <a:r>
              <a:rPr lang="en-US" altLang="zh-TW" sz="2400" dirty="0"/>
              <a:t>”)</a:t>
            </a:r>
          </a:p>
          <a:p>
            <a:endParaRPr lang="en-US" altLang="zh-TW" sz="2400" dirty="0"/>
          </a:p>
          <a:p>
            <a:r>
              <a:rPr lang="en-US" altLang="zh-TW" sz="2400" dirty="0"/>
              <a:t>The content is not produced by the media professionals in traditional media organizations but by regular people</a:t>
            </a:r>
          </a:p>
          <a:p>
            <a:endParaRPr lang="en-US" altLang="zh-TW" sz="2400" dirty="0"/>
          </a:p>
          <a:p>
            <a:endParaRPr lang="en-US" altLang="zh-TW" sz="2800" dirty="0"/>
          </a:p>
          <a:p>
            <a:endParaRPr lang="en-US" altLang="zh-TW" sz="2800" dirty="0"/>
          </a:p>
          <a:p>
            <a:endParaRPr lang="en-US" altLang="zh-TW" sz="2800" dirty="0"/>
          </a:p>
          <a:p>
            <a:endParaRPr lang="en-US" altLang="zh-TW" sz="2800" dirty="0"/>
          </a:p>
        </p:txBody>
      </p:sp>
    </p:spTree>
    <p:extLst>
      <p:ext uri="{BB962C8B-B14F-4D97-AF65-F5344CB8AC3E}">
        <p14:creationId xmlns:p14="http://schemas.microsoft.com/office/powerpoint/2010/main" val="15299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8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14514"/>
            <a:ext cx="8229600" cy="1143000"/>
          </a:xfrm>
        </p:spPr>
        <p:txBody>
          <a:bodyPr>
            <a:noAutofit/>
          </a:bodyPr>
          <a:lstStyle/>
          <a:p>
            <a:pPr algn="l"/>
            <a:r>
              <a:rPr lang="en-US" sz="3200" b="1" dirty="0"/>
              <a:t>Citizen Journalism: Definition</a:t>
            </a:r>
          </a:p>
        </p:txBody>
      </p:sp>
      <p:sp>
        <p:nvSpPr>
          <p:cNvPr id="3" name="Content Placeholder 2"/>
          <p:cNvSpPr>
            <a:spLocks noGrp="1"/>
          </p:cNvSpPr>
          <p:nvPr>
            <p:ph idx="1"/>
          </p:nvPr>
        </p:nvSpPr>
        <p:spPr>
          <a:xfrm>
            <a:off x="685801" y="1752601"/>
            <a:ext cx="6858000" cy="3987428"/>
          </a:xfrm>
        </p:spPr>
        <p:txBody>
          <a:bodyPr>
            <a:normAutofit/>
          </a:bodyPr>
          <a:lstStyle/>
          <a:p>
            <a:pPr marL="0" indent="0">
              <a:buNone/>
            </a:pPr>
            <a:endParaRPr lang="en-US" dirty="0"/>
          </a:p>
          <a:p>
            <a:pPr marL="0" indent="0">
              <a:buNone/>
            </a:pPr>
            <a:r>
              <a:rPr lang="en-US" u="sng" dirty="0">
                <a:solidFill>
                  <a:srgbClr val="FF0000"/>
                </a:solidFill>
              </a:rPr>
              <a:t>The public </a:t>
            </a:r>
            <a:r>
              <a:rPr lang="en-US" dirty="0"/>
              <a:t>plays an active role in the process of </a:t>
            </a:r>
            <a:r>
              <a:rPr lang="en-US" u="sng" dirty="0">
                <a:solidFill>
                  <a:srgbClr val="FF0000"/>
                </a:solidFill>
              </a:rPr>
              <a:t>collecting, reporting, analyzing and disseminating</a:t>
            </a:r>
            <a:r>
              <a:rPr lang="zh-CN" altLang="en-US" u="sng" dirty="0">
                <a:solidFill>
                  <a:srgbClr val="FF0000"/>
                </a:solidFill>
              </a:rPr>
              <a:t>（傳播）</a:t>
            </a:r>
            <a:r>
              <a:rPr lang="en-US" dirty="0"/>
              <a:t> news and information with the intent to provide independent, reliable, accurate, </a:t>
            </a:r>
            <a:r>
              <a:rPr lang="en-US" altLang="zh-CN" dirty="0"/>
              <a:t>and </a:t>
            </a:r>
            <a:r>
              <a:rPr lang="en-US" dirty="0"/>
              <a:t>wide-ranging information that a </a:t>
            </a:r>
            <a:r>
              <a:rPr lang="en-US" dirty="0">
                <a:solidFill>
                  <a:schemeClr val="tx1"/>
                </a:solidFill>
              </a:rPr>
              <a:t>democracy</a:t>
            </a:r>
            <a:r>
              <a:rPr lang="en-US" dirty="0"/>
              <a:t> requires. </a:t>
            </a:r>
          </a:p>
          <a:p>
            <a:pPr marL="0" indent="0">
              <a:buNone/>
            </a:pPr>
            <a:endParaRPr lang="en-US" u="sng" dirty="0"/>
          </a:p>
          <a:p>
            <a:pPr marL="0" indent="0" algn="r">
              <a:buNone/>
            </a:pPr>
            <a:r>
              <a:rPr lang="en-US" dirty="0"/>
              <a:t>- Bowman &amp;Willis (2003)</a:t>
            </a:r>
            <a:endParaRPr lang="en-US" u="sng" dirty="0"/>
          </a:p>
        </p:txBody>
      </p:sp>
    </p:spTree>
    <p:extLst>
      <p:ext uri="{BB962C8B-B14F-4D97-AF65-F5344CB8AC3E}">
        <p14:creationId xmlns:p14="http://schemas.microsoft.com/office/powerpoint/2010/main" val="1939437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7"/>
            <a:ext cx="7391400" cy="1143000"/>
          </a:xfrm>
        </p:spPr>
        <p:txBody>
          <a:bodyPr>
            <a:normAutofit fontScale="90000"/>
          </a:bodyPr>
          <a:lstStyle/>
          <a:p>
            <a:pPr algn="l"/>
            <a:r>
              <a:rPr lang="en-US" sz="3200" b="1" dirty="0"/>
              <a:t>Alternative Names for Citizen Journalism</a:t>
            </a:r>
            <a:endParaRPr lang="en-US" sz="3200" dirty="0"/>
          </a:p>
        </p:txBody>
      </p:sp>
      <p:sp>
        <p:nvSpPr>
          <p:cNvPr id="3" name="Content Placeholder 2"/>
          <p:cNvSpPr>
            <a:spLocks noGrp="1"/>
          </p:cNvSpPr>
          <p:nvPr>
            <p:ph idx="1"/>
          </p:nvPr>
        </p:nvSpPr>
        <p:spPr/>
        <p:txBody>
          <a:bodyPr>
            <a:normAutofit/>
          </a:bodyPr>
          <a:lstStyle/>
          <a:p>
            <a:pPr marL="0" indent="0">
              <a:buNone/>
            </a:pPr>
            <a:endParaRPr lang="en-US" sz="2400" dirty="0"/>
          </a:p>
        </p:txBody>
      </p:sp>
      <p:graphicFrame>
        <p:nvGraphicFramePr>
          <p:cNvPr id="4" name="Diagram 3"/>
          <p:cNvGraphicFramePr/>
          <p:nvPr>
            <p:extLst>
              <p:ext uri="{D42A27DB-BD31-4B8C-83A1-F6EECF244321}">
                <p14:modId xmlns:p14="http://schemas.microsoft.com/office/powerpoint/2010/main" val="1262664195"/>
              </p:ext>
            </p:extLst>
          </p:nvPr>
        </p:nvGraphicFramePr>
        <p:xfrm>
          <a:off x="-1066800" y="1371600"/>
          <a:ext cx="78486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5257800" y="2185965"/>
            <a:ext cx="3581400" cy="2308324"/>
          </a:xfrm>
          <a:prstGeom prst="rect">
            <a:avLst/>
          </a:prstGeom>
        </p:spPr>
        <p:txBody>
          <a:bodyPr wrap="square">
            <a:spAutoFit/>
          </a:bodyPr>
          <a:lstStyle/>
          <a:p>
            <a:pPr marL="342900" indent="-342900">
              <a:buFont typeface="Arial" pitchFamily="34" charset="0"/>
              <a:buChar char="•"/>
            </a:pPr>
            <a:r>
              <a:rPr lang="en-US" sz="2400" dirty="0">
                <a:latin typeface="Arial"/>
                <a:cs typeface="Arial"/>
              </a:rPr>
              <a:t>Things being highlighted:</a:t>
            </a:r>
          </a:p>
          <a:p>
            <a:pPr marL="800100" lvl="1" indent="-342900">
              <a:buFont typeface="Arial" pitchFamily="34" charset="0"/>
              <a:buChar char="•"/>
            </a:pPr>
            <a:r>
              <a:rPr lang="en-US" sz="2400" dirty="0">
                <a:latin typeface="Arial"/>
                <a:cs typeface="Arial"/>
              </a:rPr>
              <a:t>Bottom-up</a:t>
            </a:r>
          </a:p>
          <a:p>
            <a:pPr marL="800100" lvl="1" indent="-342900">
              <a:buFont typeface="Arial" pitchFamily="34" charset="0"/>
              <a:buChar char="•"/>
            </a:pPr>
            <a:r>
              <a:rPr lang="en-US" sz="2400" dirty="0">
                <a:latin typeface="Arial"/>
                <a:cs typeface="Arial"/>
              </a:rPr>
              <a:t>Less editorial </a:t>
            </a:r>
          </a:p>
          <a:p>
            <a:pPr marL="800100" lvl="1" indent="-342900">
              <a:buFont typeface="Arial" pitchFamily="34" charset="0"/>
              <a:buChar char="•"/>
            </a:pPr>
            <a:r>
              <a:rPr lang="en-US" sz="2400" dirty="0">
                <a:latin typeface="Arial"/>
                <a:cs typeface="Arial"/>
              </a:rPr>
              <a:t>Independent </a:t>
            </a:r>
          </a:p>
          <a:p>
            <a:pPr marL="800100" lvl="1" indent="-342900">
              <a:buFont typeface="Arial" pitchFamily="34" charset="0"/>
              <a:buChar char="•"/>
            </a:pPr>
            <a:r>
              <a:rPr lang="en-US" sz="2400" dirty="0">
                <a:latin typeface="Arial"/>
                <a:cs typeface="Arial"/>
              </a:rPr>
              <a:t>Distributed</a:t>
            </a:r>
          </a:p>
        </p:txBody>
      </p:sp>
    </p:spTree>
    <p:extLst>
      <p:ext uri="{BB962C8B-B14F-4D97-AF65-F5344CB8AC3E}">
        <p14:creationId xmlns:p14="http://schemas.microsoft.com/office/powerpoint/2010/main" val="54859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162800" cy="1143000"/>
          </a:xfrm>
        </p:spPr>
        <p:txBody>
          <a:bodyPr>
            <a:normAutofit fontScale="90000"/>
          </a:bodyPr>
          <a:lstStyle/>
          <a:p>
            <a:pPr algn="l"/>
            <a:r>
              <a:rPr lang="en-US" sz="3200" b="1" dirty="0"/>
              <a:t>Who are citizen journalists?</a:t>
            </a:r>
            <a:endParaRPr lang="en-US" sz="3200" dirty="0"/>
          </a:p>
        </p:txBody>
      </p:sp>
      <p:sp>
        <p:nvSpPr>
          <p:cNvPr id="3" name="Content Placeholder 2"/>
          <p:cNvSpPr>
            <a:spLocks noGrp="1"/>
          </p:cNvSpPr>
          <p:nvPr>
            <p:ph idx="1"/>
          </p:nvPr>
        </p:nvSpPr>
        <p:spPr>
          <a:xfrm>
            <a:off x="381000" y="1510188"/>
            <a:ext cx="7391400" cy="4572000"/>
          </a:xfrm>
        </p:spPr>
        <p:txBody>
          <a:bodyPr>
            <a:normAutofit/>
          </a:bodyPr>
          <a:lstStyle/>
          <a:p>
            <a:r>
              <a:rPr lang="en-US" altLang="zh-TW" sz="2400" dirty="0"/>
              <a:t>Amateurs: </a:t>
            </a:r>
            <a:r>
              <a:rPr lang="en-US" sz="2400" dirty="0"/>
              <a:t>People without professional journalism training</a:t>
            </a:r>
          </a:p>
          <a:p>
            <a:endParaRPr lang="en-US" sz="2400" dirty="0"/>
          </a:p>
          <a:p>
            <a:r>
              <a:rPr lang="en-US" sz="2400" dirty="0"/>
              <a:t>Anyone who cares to report </a:t>
            </a:r>
          </a:p>
          <a:p>
            <a:pPr marL="0" indent="0">
              <a:buNone/>
            </a:pPr>
            <a:r>
              <a:rPr lang="en-US" sz="2400" dirty="0"/>
              <a:t>about what he/she sees</a:t>
            </a:r>
          </a:p>
          <a:p>
            <a:endParaRPr lang="en-US" sz="2400" dirty="0"/>
          </a:p>
          <a:p>
            <a:r>
              <a:rPr lang="en-US" sz="2400" i="1" dirty="0"/>
              <a:t>The people formerly known </a:t>
            </a:r>
          </a:p>
          <a:p>
            <a:pPr marL="0" indent="0">
              <a:buNone/>
            </a:pPr>
            <a:r>
              <a:rPr lang="en-US" sz="2400" i="1" dirty="0"/>
              <a:t>as the audience (</a:t>
            </a:r>
            <a:r>
              <a:rPr lang="en-US" sz="2400" dirty="0"/>
              <a:t>Rosen, 2006)</a:t>
            </a:r>
          </a:p>
          <a:p>
            <a:endParaRPr lang="en-US" sz="2400" dirty="0">
              <a:hlinkClick r:id="rId2"/>
            </a:endParaRPr>
          </a:p>
          <a:p>
            <a:pPr marL="0" indent="0">
              <a:buNone/>
            </a:pP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667000"/>
            <a:ext cx="3429000" cy="2563176"/>
          </a:xfrm>
          <a:prstGeom prst="rect">
            <a:avLst/>
          </a:prstGeom>
        </p:spPr>
      </p:pic>
    </p:spTree>
    <p:extLst>
      <p:ext uri="{BB962C8B-B14F-4D97-AF65-F5344CB8AC3E}">
        <p14:creationId xmlns:p14="http://schemas.microsoft.com/office/powerpoint/2010/main" val="62404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 y="117012"/>
            <a:ext cx="8512629" cy="1143000"/>
          </a:xfrm>
        </p:spPr>
        <p:txBody>
          <a:bodyPr>
            <a:normAutofit fontScale="90000"/>
          </a:bodyPr>
          <a:lstStyle/>
          <a:p>
            <a:pPr algn="l"/>
            <a:r>
              <a:rPr lang="en-US" sz="3200" b="1" dirty="0"/>
              <a:t>A brief History: The Earliest Citizen Journalists</a:t>
            </a:r>
            <a:endParaRPr lang="en-US" sz="2800" b="1" dirty="0"/>
          </a:p>
        </p:txBody>
      </p:sp>
      <p:sp>
        <p:nvSpPr>
          <p:cNvPr id="3" name="Content Placeholder 2"/>
          <p:cNvSpPr>
            <a:spLocks noGrp="1"/>
          </p:cNvSpPr>
          <p:nvPr>
            <p:ph idx="1"/>
          </p:nvPr>
        </p:nvSpPr>
        <p:spPr/>
        <p:txBody>
          <a:bodyPr>
            <a:normAutofit/>
          </a:bodyPr>
          <a:lstStyle/>
          <a:p>
            <a:endParaRPr lang="en-US" dirty="0">
              <a:latin typeface="Adobe Caslon Pro" pitchFamily="18" charset="0"/>
            </a:endParaRPr>
          </a:p>
          <a:p>
            <a:pPr marL="0" indent="0">
              <a:buNone/>
            </a:pPr>
            <a:endParaRPr lang="en-US" dirty="0">
              <a:latin typeface="Adobe Caslon Pro" pitchFamily="18" charset="0"/>
              <a:hlinkClick r:id="rId3"/>
            </a:endParaRPr>
          </a:p>
          <a:p>
            <a:pPr marL="0" indent="0">
              <a:buNone/>
            </a:pPr>
            <a:endParaRPr lang="en-US" dirty="0">
              <a:latin typeface="Adobe Caslon Pro" pitchFamily="18" charset="0"/>
            </a:endParaRPr>
          </a:p>
        </p:txBody>
      </p:sp>
      <p:grpSp>
        <p:nvGrpSpPr>
          <p:cNvPr id="9" name="Group 8"/>
          <p:cNvGrpSpPr/>
          <p:nvPr/>
        </p:nvGrpSpPr>
        <p:grpSpPr>
          <a:xfrm>
            <a:off x="762000" y="1752600"/>
            <a:ext cx="3581400" cy="4504730"/>
            <a:chOff x="762000" y="1752600"/>
            <a:chExt cx="3581400" cy="4504730"/>
          </a:xfrm>
        </p:grpSpPr>
        <p:pic>
          <p:nvPicPr>
            <p:cNvPr id="1026" name="Picture 2" descr="http://moonstoneartscenter.org/wp-content/uploads/2009/01/thomaspaineov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752600"/>
              <a:ext cx="2895600" cy="336814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838200" y="5334000"/>
              <a:ext cx="3505200" cy="923330"/>
            </a:xfrm>
            <a:prstGeom prst="rect">
              <a:avLst/>
            </a:prstGeom>
          </p:spPr>
          <p:txBody>
            <a:bodyPr wrap="square">
              <a:spAutoFit/>
            </a:bodyPr>
            <a:lstStyle/>
            <a:p>
              <a:pPr algn="ctr"/>
              <a:r>
                <a:rPr lang="en-US" altLang="zh-HK" dirty="0">
                  <a:latin typeface="Arial"/>
                  <a:cs typeface="Arial"/>
                </a:rPr>
                <a:t>Tom Paine</a:t>
              </a:r>
            </a:p>
            <a:p>
              <a:pPr algn="ctr"/>
              <a:r>
                <a:rPr lang="en-US" altLang="zh-HK" dirty="0">
                  <a:latin typeface="Arial"/>
                  <a:cs typeface="Arial"/>
                </a:rPr>
                <a:t>Wrote the famous  pamphlet </a:t>
              </a:r>
              <a:r>
                <a:rPr lang="en-US" altLang="zh-HK" i="1" dirty="0">
                  <a:latin typeface="Arial"/>
                  <a:cs typeface="Arial"/>
                </a:rPr>
                <a:t>Common Sense</a:t>
              </a:r>
              <a:r>
                <a:rPr lang="en-US" altLang="zh-HK" dirty="0">
                  <a:latin typeface="Arial"/>
                  <a:cs typeface="Arial"/>
                </a:rPr>
                <a:t> </a:t>
              </a:r>
            </a:p>
          </p:txBody>
        </p:sp>
      </p:grpSp>
      <p:pic>
        <p:nvPicPr>
          <p:cNvPr id="4" name="Picture 3" descr="200px-Commonsense.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1600200"/>
            <a:ext cx="2971800" cy="4665726"/>
          </a:xfrm>
          <a:prstGeom prst="rect">
            <a:avLst/>
          </a:prstGeom>
        </p:spPr>
      </p:pic>
    </p:spTree>
    <p:extLst>
      <p:ext uri="{BB962C8B-B14F-4D97-AF65-F5344CB8AC3E}">
        <p14:creationId xmlns:p14="http://schemas.microsoft.com/office/powerpoint/2010/main" val="427866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fontScale="90000"/>
          </a:bodyPr>
          <a:lstStyle/>
          <a:p>
            <a:pPr algn="l"/>
            <a:r>
              <a:rPr lang="en-US" sz="3200" b="1" dirty="0"/>
              <a:t>A brief History: The Earliest Citizen Journalists</a:t>
            </a:r>
          </a:p>
        </p:txBody>
      </p:sp>
      <p:pic>
        <p:nvPicPr>
          <p:cNvPr id="7" name="Content Placeholder 6" descr="200px-Zaprudercamera.jpg"/>
          <p:cNvPicPr>
            <a:picLocks noGrp="1" noChangeAspect="1"/>
          </p:cNvPicPr>
          <p:nvPr>
            <p:ph idx="1"/>
          </p:nvPr>
        </p:nvPicPr>
        <p:blipFill>
          <a:blip r:embed="rId3">
            <a:extLst>
              <a:ext uri="{28A0092B-C50C-407E-A947-70E740481C1C}">
                <a14:useLocalDpi xmlns:a14="http://schemas.microsoft.com/office/drawing/2010/main" val="0"/>
              </a:ext>
            </a:extLst>
          </a:blip>
          <a:srcRect l="-42734" r="-42734"/>
          <a:stretch>
            <a:fillRect/>
          </a:stretch>
        </p:blipFill>
        <p:spPr>
          <a:xfrm>
            <a:off x="3429000" y="1905000"/>
            <a:ext cx="6151273" cy="3382963"/>
          </a:xfrm>
        </p:spPr>
      </p:pic>
      <p:grpSp>
        <p:nvGrpSpPr>
          <p:cNvPr id="4" name="Group 3"/>
          <p:cNvGrpSpPr/>
          <p:nvPr/>
        </p:nvGrpSpPr>
        <p:grpSpPr>
          <a:xfrm>
            <a:off x="533400" y="1598473"/>
            <a:ext cx="3352800" cy="5640527"/>
            <a:chOff x="5486400" y="1752600"/>
            <a:chExt cx="3352800" cy="5640527"/>
          </a:xfrm>
        </p:grpSpPr>
        <p:sp>
          <p:nvSpPr>
            <p:cNvPr id="5" name="Rectangle 4"/>
            <p:cNvSpPr/>
            <p:nvPr/>
          </p:nvSpPr>
          <p:spPr>
            <a:xfrm>
              <a:off x="5486400" y="5638800"/>
              <a:ext cx="3352800" cy="1754327"/>
            </a:xfrm>
            <a:prstGeom prst="rect">
              <a:avLst/>
            </a:prstGeom>
          </p:spPr>
          <p:txBody>
            <a:bodyPr wrap="square">
              <a:spAutoFit/>
            </a:bodyPr>
            <a:lstStyle/>
            <a:p>
              <a:pPr algn="ctr"/>
              <a:r>
                <a:rPr lang="en-US" dirty="0">
                  <a:latin typeface="Arial"/>
                  <a:cs typeface="Arial"/>
                </a:rPr>
                <a:t>Abraham </a:t>
              </a:r>
              <a:r>
                <a:rPr lang="en-US" dirty="0" err="1">
                  <a:latin typeface="Arial"/>
                  <a:cs typeface="Arial"/>
                </a:rPr>
                <a:t>Zapruder</a:t>
              </a:r>
              <a:endParaRPr lang="en-US" dirty="0">
                <a:latin typeface="Arial"/>
                <a:cs typeface="Arial"/>
              </a:endParaRPr>
            </a:p>
            <a:p>
              <a:pPr algn="ctr"/>
              <a:r>
                <a:rPr lang="en-US" dirty="0">
                  <a:latin typeface="Arial"/>
                  <a:cs typeface="Arial"/>
                </a:rPr>
                <a:t>filmed the assassination of President John Kennedy in 1963  </a:t>
              </a:r>
            </a:p>
            <a:p>
              <a:pPr algn="ctr"/>
              <a:endParaRPr lang="en-US" dirty="0">
                <a:latin typeface="Arial"/>
                <a:cs typeface="Arial"/>
              </a:endParaRPr>
            </a:p>
            <a:p>
              <a:pPr algn="ctr"/>
              <a:endParaRPr lang="en-US" dirty="0">
                <a:latin typeface="Arial"/>
                <a:cs typeface="Aria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752600"/>
              <a:ext cx="3171825" cy="3800475"/>
            </a:xfrm>
            <a:prstGeom prst="rect">
              <a:avLst/>
            </a:prstGeom>
          </p:spPr>
        </p:pic>
      </p:grpSp>
    </p:spTree>
    <p:extLst>
      <p:ext uri="{BB962C8B-B14F-4D97-AF65-F5344CB8AC3E}">
        <p14:creationId xmlns:p14="http://schemas.microsoft.com/office/powerpoint/2010/main" val="145859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772400" cy="1143000"/>
          </a:xfrm>
        </p:spPr>
        <p:txBody>
          <a:bodyPr>
            <a:normAutofit fontScale="90000"/>
          </a:bodyPr>
          <a:lstStyle/>
          <a:p>
            <a:r>
              <a:rPr lang="en-US" altLang="zh-HK" sz="3600" b="1" dirty="0"/>
              <a:t>A Brief History: </a:t>
            </a:r>
            <a:br>
              <a:rPr lang="en-US" altLang="zh-HK" sz="3600" b="1" dirty="0"/>
            </a:br>
            <a:r>
              <a:rPr lang="en-US" altLang="zh-HK" sz="3600" b="1" dirty="0"/>
              <a:t>CJ in the digital age </a:t>
            </a:r>
            <a:endParaRPr lang="zh-HK" altLang="en-US" sz="3600" b="1" dirty="0"/>
          </a:p>
        </p:txBody>
      </p:sp>
      <p:sp>
        <p:nvSpPr>
          <p:cNvPr id="3" name="Content Placeholder 2"/>
          <p:cNvSpPr>
            <a:spLocks noGrp="1"/>
          </p:cNvSpPr>
          <p:nvPr>
            <p:ph idx="1"/>
          </p:nvPr>
        </p:nvSpPr>
        <p:spPr>
          <a:xfrm>
            <a:off x="609600" y="2057400"/>
            <a:ext cx="5937755" cy="3101983"/>
          </a:xfrm>
        </p:spPr>
        <p:txBody>
          <a:bodyPr>
            <a:normAutofit/>
          </a:bodyPr>
          <a:lstStyle/>
          <a:p>
            <a:r>
              <a:rPr lang="en-US" altLang="zh-HK" sz="2800" dirty="0"/>
              <a:t>Early forms of citizen journalism in the digital age are mainly about covering crisis from an eye-witness’ perspective </a:t>
            </a:r>
            <a:endParaRPr lang="zh-HK" altLang="en-US" sz="2800" dirty="0"/>
          </a:p>
        </p:txBody>
      </p:sp>
    </p:spTree>
    <p:extLst>
      <p:ext uri="{BB962C8B-B14F-4D97-AF65-F5344CB8AC3E}">
        <p14:creationId xmlns:p14="http://schemas.microsoft.com/office/powerpoint/2010/main" val="2336684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76200" y="76200"/>
            <a:ext cx="8229600" cy="1143000"/>
          </a:xfrm>
        </p:spPr>
        <p:txBody>
          <a:bodyPr>
            <a:normAutofit fontScale="90000"/>
          </a:bodyPr>
          <a:lstStyle/>
          <a:p>
            <a:pPr algn="l"/>
            <a:r>
              <a:rPr lang="en-US" altLang="zh-TW" sz="3600" b="1" spc="-150" dirty="0"/>
              <a:t>Some Landmarks in Crisis Reporting</a:t>
            </a:r>
          </a:p>
        </p:txBody>
      </p:sp>
      <p:sp>
        <p:nvSpPr>
          <p:cNvPr id="152579" name="Rectangle 3"/>
          <p:cNvSpPr>
            <a:spLocks noGrp="1" noChangeArrowheads="1"/>
          </p:cNvSpPr>
          <p:nvPr>
            <p:ph idx="1"/>
          </p:nvPr>
        </p:nvSpPr>
        <p:spPr>
          <a:xfrm>
            <a:off x="447675" y="1752600"/>
            <a:ext cx="4572000" cy="4525963"/>
          </a:xfrm>
        </p:spPr>
        <p:txBody>
          <a:bodyPr>
            <a:normAutofit/>
          </a:bodyPr>
          <a:lstStyle/>
          <a:p>
            <a:r>
              <a:rPr lang="en-US" altLang="zh-TW" sz="2800" dirty="0"/>
              <a:t>1994</a:t>
            </a:r>
          </a:p>
          <a:p>
            <a:pPr lvl="1"/>
            <a:r>
              <a:rPr lang="en-US" altLang="zh-TW" sz="2400" dirty="0"/>
              <a:t>Disaster eye-witnesses report</a:t>
            </a:r>
          </a:p>
          <a:p>
            <a:pPr lvl="1"/>
            <a:r>
              <a:rPr lang="en-US" altLang="zh-TW" sz="2400" dirty="0"/>
              <a:t>Earthquake in Northridge, California</a:t>
            </a:r>
          </a:p>
          <a:p>
            <a:pPr lvl="1"/>
            <a:r>
              <a:rPr lang="en-US" altLang="zh-TW" sz="2400" dirty="0">
                <a:solidFill>
                  <a:srgbClr val="000000"/>
                </a:solidFill>
              </a:rPr>
              <a:t>“New News Medium” was born</a:t>
            </a:r>
          </a:p>
          <a:p>
            <a:pPr lvl="1"/>
            <a:r>
              <a:rPr lang="en-US" altLang="zh-TW" sz="2400" dirty="0">
                <a:solidFill>
                  <a:srgbClr val="000000"/>
                </a:solidFill>
              </a:rPr>
              <a:t>“No information structure had ever been able to do anything like that.”</a:t>
            </a:r>
          </a:p>
          <a:p>
            <a:pPr lvl="1"/>
            <a:endParaRPr lang="en-US" altLang="zh-TW" sz="2400" dirty="0">
              <a:solidFill>
                <a:schemeClr val="accent1"/>
              </a:solidFill>
            </a:endParaRPr>
          </a:p>
        </p:txBody>
      </p:sp>
      <p:pic>
        <p:nvPicPr>
          <p:cNvPr id="3074" name="Picture 2" descr="http://meghankharvey.files.wordpress.com/2011/01/california_earthqua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2362200"/>
            <a:ext cx="3895725" cy="29241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511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5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2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2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25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noAutofit/>
          </a:bodyPr>
          <a:lstStyle/>
          <a:p>
            <a:r>
              <a:rPr lang="en-US" sz="3600" b="1"/>
              <a:t>Socractive Exercise</a:t>
            </a:r>
            <a:endParaRPr lang="en-US" sz="3600" b="1" dirty="0"/>
          </a:p>
        </p:txBody>
      </p:sp>
      <p:sp>
        <p:nvSpPr>
          <p:cNvPr id="3" name="Content Placeholder 2"/>
          <p:cNvSpPr>
            <a:spLocks noGrp="1"/>
          </p:cNvSpPr>
          <p:nvPr>
            <p:ph idx="1"/>
          </p:nvPr>
        </p:nvSpPr>
        <p:spPr>
          <a:xfrm>
            <a:off x="1145922" y="1878008"/>
            <a:ext cx="5937755" cy="3101983"/>
          </a:xfrm>
        </p:spPr>
        <p:txBody>
          <a:bodyPr>
            <a:normAutofit/>
          </a:bodyPr>
          <a:lstStyle/>
          <a:p>
            <a:r>
              <a:rPr lang="en-US" sz="2400" dirty="0"/>
              <a:t>Room: DY2022</a:t>
            </a:r>
          </a:p>
          <a:p>
            <a:pPr marL="0" indent="0">
              <a:buNone/>
            </a:pPr>
            <a:endParaRPr lang="en-US" sz="2400" dirty="0"/>
          </a:p>
          <a:p>
            <a:pPr lvl="1"/>
            <a:r>
              <a:rPr lang="en-US" sz="2000" dirty="0"/>
              <a:t>How do social media differ from other media in terms of the way in which communication activities are conducted? </a:t>
            </a:r>
          </a:p>
        </p:txBody>
      </p:sp>
    </p:spTree>
    <p:extLst>
      <p:ext uri="{BB962C8B-B14F-4D97-AF65-F5344CB8AC3E}">
        <p14:creationId xmlns:p14="http://schemas.microsoft.com/office/powerpoint/2010/main" val="330744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0" y="0"/>
            <a:ext cx="8229600" cy="1143000"/>
          </a:xfrm>
        </p:spPr>
        <p:txBody>
          <a:bodyPr>
            <a:normAutofit fontScale="90000"/>
          </a:bodyPr>
          <a:lstStyle/>
          <a:p>
            <a:pPr algn="l"/>
            <a:r>
              <a:rPr lang="en-US" altLang="zh-TW" sz="3600" b="1" spc="-150" dirty="0"/>
              <a:t>Some Landmarks in Crisis Reporting</a:t>
            </a:r>
            <a:endParaRPr lang="en-US" sz="3600" b="1" spc="-150" dirty="0"/>
          </a:p>
        </p:txBody>
      </p:sp>
      <p:sp>
        <p:nvSpPr>
          <p:cNvPr id="3" name="Content Placeholder 2"/>
          <p:cNvSpPr>
            <a:spLocks noGrp="1"/>
          </p:cNvSpPr>
          <p:nvPr>
            <p:ph idx="1"/>
          </p:nvPr>
        </p:nvSpPr>
        <p:spPr>
          <a:xfrm>
            <a:off x="762000" y="1524000"/>
            <a:ext cx="5937755" cy="3101983"/>
          </a:xfrm>
        </p:spPr>
        <p:txBody>
          <a:bodyPr>
            <a:normAutofit/>
          </a:bodyPr>
          <a:lstStyle/>
          <a:p>
            <a:r>
              <a:rPr lang="en-US" altLang="zh-TW" sz="2800" dirty="0"/>
              <a:t>2001: The 911 incident</a:t>
            </a:r>
          </a:p>
          <a:p>
            <a:pPr lvl="1"/>
            <a:r>
              <a:rPr lang="en-US" altLang="zh-TW" sz="2400" dirty="0"/>
              <a:t>A first-person news reporting network consisted of personal websites </a:t>
            </a:r>
          </a:p>
          <a:p>
            <a:pPr lvl="1"/>
            <a:r>
              <a:rPr lang="en-US" altLang="zh-TW" sz="2400" dirty="0"/>
              <a:t>Served as a decentralized network that couldn’t  be brought down by military</a:t>
            </a:r>
            <a:r>
              <a:rPr lang="zh-CN" altLang="en-US" sz="2400" dirty="0"/>
              <a:t>（軍事）</a:t>
            </a:r>
            <a:r>
              <a:rPr lang="en-US" altLang="zh-TW" sz="2400" dirty="0"/>
              <a:t> attack</a:t>
            </a:r>
          </a:p>
          <a:p>
            <a:endParaRPr lang="en-US" sz="28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499" y="4401911"/>
            <a:ext cx="3123191" cy="2151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391025"/>
            <a:ext cx="2857500" cy="2162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01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6200" y="76200"/>
            <a:ext cx="8534400" cy="1143000"/>
          </a:xfrm>
        </p:spPr>
        <p:txBody>
          <a:bodyPr>
            <a:normAutofit fontScale="90000"/>
          </a:bodyPr>
          <a:lstStyle/>
          <a:p>
            <a:pPr algn="l"/>
            <a:r>
              <a:rPr lang="en-US" altLang="zh-TW" sz="3600" b="1" spc="-150" dirty="0"/>
              <a:t>Some Landmarks in Crisis Reporting</a:t>
            </a:r>
            <a:endParaRPr lang="en-US" sz="3600" b="1" spc="-150" dirty="0"/>
          </a:p>
        </p:txBody>
      </p:sp>
      <p:sp>
        <p:nvSpPr>
          <p:cNvPr id="3" name="Content Placeholder 2"/>
          <p:cNvSpPr>
            <a:spLocks noGrp="1"/>
          </p:cNvSpPr>
          <p:nvPr>
            <p:ph idx="1"/>
          </p:nvPr>
        </p:nvSpPr>
        <p:spPr>
          <a:xfrm>
            <a:off x="1066800" y="1447800"/>
            <a:ext cx="5937755" cy="3101983"/>
          </a:xfrm>
        </p:spPr>
        <p:txBody>
          <a:bodyPr/>
          <a:lstStyle/>
          <a:p>
            <a:r>
              <a:rPr lang="en-US" altLang="zh-TW" sz="2800" dirty="0"/>
              <a:t>2001: The 911 incident</a:t>
            </a:r>
          </a:p>
          <a:p>
            <a:pPr lvl="1"/>
            <a:r>
              <a:rPr lang="en-US" altLang="zh-TW" sz="2400" dirty="0"/>
              <a:t>Forwarded through email many times over, by people who did not know the original writer or photographer</a:t>
            </a:r>
          </a:p>
          <a:p>
            <a:pPr lvl="1"/>
            <a:r>
              <a:rPr lang="en-US" altLang="zh-TW" sz="2400" dirty="0"/>
              <a:t>Cathartic effect: “social history in its rawest</a:t>
            </a:r>
            <a:r>
              <a:rPr lang="zh-CN" altLang="en-US" sz="2400" dirty="0"/>
              <a:t>（最原始的）</a:t>
            </a:r>
            <a:r>
              <a:rPr lang="en-US" altLang="zh-TW" sz="2400" dirty="0"/>
              <a:t>, tear stained form”</a:t>
            </a:r>
          </a:p>
          <a:p>
            <a:pPr marL="0" indent="0">
              <a:buNone/>
            </a:pP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809" y="4354286"/>
            <a:ext cx="3123191" cy="2151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310" y="4343400"/>
            <a:ext cx="2857500" cy="2162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134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0" y="152400"/>
            <a:ext cx="8763000" cy="1143000"/>
          </a:xfrm>
        </p:spPr>
        <p:txBody>
          <a:bodyPr>
            <a:noAutofit/>
          </a:bodyPr>
          <a:lstStyle/>
          <a:p>
            <a:pPr algn="l"/>
            <a:r>
              <a:rPr lang="en-US" altLang="zh-TW" sz="3600" b="1" spc="-150" dirty="0"/>
              <a:t>Some Landmarks in Crisis Reporting</a:t>
            </a:r>
          </a:p>
        </p:txBody>
      </p:sp>
      <p:sp>
        <p:nvSpPr>
          <p:cNvPr id="153603" name="Rectangle 3"/>
          <p:cNvSpPr>
            <a:spLocks noGrp="1" noChangeArrowheads="1"/>
          </p:cNvSpPr>
          <p:nvPr>
            <p:ph idx="1"/>
          </p:nvPr>
        </p:nvSpPr>
        <p:spPr>
          <a:xfrm>
            <a:off x="457200" y="1570037"/>
            <a:ext cx="8229600" cy="4525963"/>
          </a:xfrm>
        </p:spPr>
        <p:txBody>
          <a:bodyPr>
            <a:normAutofit fontScale="92500" lnSpcReduction="20000"/>
          </a:bodyPr>
          <a:lstStyle/>
          <a:p>
            <a:pPr marL="0" indent="0">
              <a:buNone/>
            </a:pPr>
            <a:r>
              <a:rPr lang="en-US" altLang="zh-TW" sz="2400" dirty="0"/>
              <a:t>2004: South Asian Tsunami </a:t>
            </a:r>
          </a:p>
          <a:p>
            <a:r>
              <a:rPr lang="en-US" altLang="zh-TW" sz="2400" dirty="0"/>
              <a:t>First-person accounts </a:t>
            </a:r>
          </a:p>
          <a:p>
            <a:pPr marL="0" indent="0">
              <a:buNone/>
            </a:pPr>
            <a:r>
              <a:rPr lang="en-US" altLang="zh-TW" sz="2400" dirty="0"/>
              <a:t>    (email stories)</a:t>
            </a:r>
          </a:p>
          <a:p>
            <a:r>
              <a:rPr lang="en-US" altLang="zh-TW" sz="2400" dirty="0"/>
              <a:t>Video footage</a:t>
            </a:r>
            <a:r>
              <a:rPr lang="zh-CN" altLang="en-US" sz="2400" dirty="0"/>
              <a:t>（視頻資料）</a:t>
            </a:r>
            <a:endParaRPr lang="en-US" altLang="zh-TW" sz="2400" dirty="0"/>
          </a:p>
          <a:p>
            <a:r>
              <a:rPr lang="en-US" altLang="zh-TW" sz="2400" dirty="0"/>
              <a:t>Photos</a:t>
            </a:r>
          </a:p>
          <a:p>
            <a:r>
              <a:rPr lang="en-US" altLang="zh-TW" sz="2400" dirty="0"/>
              <a:t>Digital community</a:t>
            </a:r>
          </a:p>
          <a:p>
            <a:r>
              <a:rPr lang="en-US" altLang="zh-TW" sz="2400" dirty="0"/>
              <a:t>Bulletin board</a:t>
            </a:r>
            <a:r>
              <a:rPr lang="zh-CN" altLang="en-US" sz="2400" dirty="0"/>
              <a:t>（公告板）</a:t>
            </a:r>
            <a:endParaRPr lang="en-US" altLang="zh-TW" sz="2400" dirty="0"/>
          </a:p>
          <a:p>
            <a:r>
              <a:rPr lang="en-US" sz="2400" dirty="0"/>
              <a:t>Survivors’ amateur videos </a:t>
            </a:r>
          </a:p>
          <a:p>
            <a:pPr marL="0" indent="0">
              <a:buNone/>
            </a:pPr>
            <a:r>
              <a:rPr lang="en-US" altLang="zh-TW" sz="2400" dirty="0"/>
              <a:t>appear in mainstream news</a:t>
            </a:r>
          </a:p>
          <a:p>
            <a:pPr>
              <a:buFont typeface="Wingdings" pitchFamily="2" charset="2"/>
              <a:buNone/>
            </a:pPr>
            <a:r>
              <a:rPr lang="en-US" altLang="zh-TW" sz="2400" dirty="0"/>
              <a:t>(Sets up the foundation for the</a:t>
            </a:r>
          </a:p>
          <a:p>
            <a:pPr>
              <a:buFont typeface="Wingdings" pitchFamily="2" charset="2"/>
              <a:buNone/>
            </a:pPr>
            <a:r>
              <a:rPr lang="en-US" altLang="zh-TW" sz="2400" dirty="0"/>
              <a:t>larger notion of citizen journalism)</a:t>
            </a:r>
          </a:p>
        </p:txBody>
      </p:sp>
      <p:pic>
        <p:nvPicPr>
          <p:cNvPr id="153605" name="Picture 5" descr="tsuna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566992"/>
            <a:ext cx="3536950" cy="47576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0543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0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0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360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360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360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360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360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360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6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208273" y="46038"/>
            <a:ext cx="7863853" cy="1143000"/>
          </a:xfrm>
        </p:spPr>
        <p:txBody>
          <a:bodyPr>
            <a:normAutofit fontScale="90000"/>
          </a:bodyPr>
          <a:lstStyle/>
          <a:p>
            <a:pPr algn="l"/>
            <a:r>
              <a:rPr lang="en-US" altLang="zh-TW" sz="3600" b="1" dirty="0"/>
              <a:t>Some Landmarks in Crisis Reporting</a:t>
            </a:r>
          </a:p>
        </p:txBody>
      </p:sp>
      <p:sp>
        <p:nvSpPr>
          <p:cNvPr id="155651" name="Rectangle 3"/>
          <p:cNvSpPr>
            <a:spLocks noGrp="1" noChangeArrowheads="1"/>
          </p:cNvSpPr>
          <p:nvPr>
            <p:ph idx="1"/>
          </p:nvPr>
        </p:nvSpPr>
        <p:spPr>
          <a:xfrm>
            <a:off x="698247" y="1350963"/>
            <a:ext cx="8064753" cy="3101983"/>
          </a:xfrm>
        </p:spPr>
        <p:txBody>
          <a:bodyPr>
            <a:normAutofit/>
          </a:bodyPr>
          <a:lstStyle/>
          <a:p>
            <a:pPr marL="0" indent="0">
              <a:buNone/>
            </a:pPr>
            <a:r>
              <a:rPr lang="en-US" altLang="zh-TW" sz="2400" dirty="0"/>
              <a:t>2005: Hurricane Katrina (</a:t>
            </a:r>
            <a:r>
              <a:rPr lang="en-US" sz="2400" dirty="0"/>
              <a:t>Florida and Louisiana</a:t>
            </a:r>
            <a:r>
              <a:rPr lang="en-US" altLang="zh-TW" sz="2400" dirty="0"/>
              <a:t>)</a:t>
            </a:r>
          </a:p>
          <a:p>
            <a:r>
              <a:rPr lang="en-US" altLang="zh-TW" sz="2400" dirty="0"/>
              <a:t>CNN received by email more than 3,000 files with hundreds of images and video</a:t>
            </a:r>
          </a:p>
          <a:p>
            <a:r>
              <a:rPr lang="en-US" altLang="zh-TW" sz="2400" dirty="0"/>
              <a:t>Many blogs included links to charity groups for people wanting to make donations</a:t>
            </a:r>
          </a:p>
          <a:p>
            <a:r>
              <a:rPr lang="en-US" altLang="zh-TW" sz="2400" dirty="0"/>
              <a:t>“The people’s platform”</a:t>
            </a:r>
          </a:p>
        </p:txBody>
      </p:sp>
      <p:sp>
        <p:nvSpPr>
          <p:cNvPr id="155653" name="AutoShape 5" descr="2Q=="/>
          <p:cNvSpPr>
            <a:spLocks noChangeAspect="1" noChangeArrowheads="1"/>
          </p:cNvSpPr>
          <p:nvPr/>
        </p:nvSpPr>
        <p:spPr bwMode="auto">
          <a:xfrm>
            <a:off x="90488" y="46038"/>
            <a:ext cx="1733550" cy="1304925"/>
          </a:xfrm>
          <a:prstGeom prst="rect">
            <a:avLst/>
          </a:prstGeom>
          <a:noFill/>
          <a:extLst>
            <a:ext uri="{909E8E84-426E-40dd-AFC4-6F175D3DCCD1}">
              <a14:hiddenFill xmlns="" xmlns:a14="http://schemas.microsoft.com/office/drawing/2010/main">
                <a:solidFill>
                  <a:srgbClr val="FFFFFF"/>
                </a:solidFill>
              </a14:hiddenFill>
            </a:ext>
          </a:extLst>
        </p:spPr>
        <p:txBody>
          <a:bodyPr/>
          <a:lstStyle/>
          <a:p>
            <a:endParaRPr lang="en-US">
              <a:latin typeface="Adobe Caslon Pro" pitchFamily="18" charset="0"/>
            </a:endParaRPr>
          </a:p>
        </p:txBody>
      </p:sp>
      <p:pic>
        <p:nvPicPr>
          <p:cNvPr id="155655" name="Picture 7" descr="katrina_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572000"/>
            <a:ext cx="2447925" cy="1836737"/>
          </a:xfrm>
          <a:prstGeom prst="rect">
            <a:avLst/>
          </a:prstGeom>
          <a:noFill/>
          <a:extLst>
            <a:ext uri="{909E8E84-426E-40dd-AFC4-6F175D3DCCD1}">
              <a14:hiddenFill xmlns="" xmlns:a14="http://schemas.microsoft.com/office/drawing/2010/main">
                <a:solidFill>
                  <a:srgbClr val="FFFFFF"/>
                </a:solidFill>
              </a14:hiddenFill>
            </a:ext>
          </a:extLst>
        </p:spPr>
      </p:pic>
      <p:pic>
        <p:nvPicPr>
          <p:cNvPr id="155659" name="Picture 11" descr="hurricane+katrina+floo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3887788"/>
            <a:ext cx="4103688" cy="27241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5140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6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6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610600" cy="1143000"/>
          </a:xfrm>
        </p:spPr>
        <p:txBody>
          <a:bodyPr>
            <a:normAutofit fontScale="90000"/>
          </a:bodyPr>
          <a:lstStyle/>
          <a:p>
            <a:pPr algn="l"/>
            <a:r>
              <a:rPr lang="en-US" altLang="zh-TW" sz="3600" b="1" spc="-150" dirty="0"/>
              <a:t>Some Landmarks in Crisis Reporting</a:t>
            </a:r>
            <a:endParaRPr lang="en-US" sz="3600" b="1" spc="-150" dirty="0"/>
          </a:p>
        </p:txBody>
      </p:sp>
      <p:sp>
        <p:nvSpPr>
          <p:cNvPr id="3" name="Content Placeholder 2"/>
          <p:cNvSpPr>
            <a:spLocks noGrp="1"/>
          </p:cNvSpPr>
          <p:nvPr>
            <p:ph idx="1"/>
          </p:nvPr>
        </p:nvSpPr>
        <p:spPr>
          <a:xfrm>
            <a:off x="838200" y="1295400"/>
            <a:ext cx="7772400" cy="4495800"/>
          </a:xfrm>
        </p:spPr>
        <p:txBody>
          <a:bodyPr numCol="1">
            <a:noAutofit/>
          </a:bodyPr>
          <a:lstStyle/>
          <a:p>
            <a:pPr marL="68580" indent="-342900"/>
            <a:r>
              <a:rPr lang="en-US" altLang="zh-CN" sz="2600" dirty="0"/>
              <a:t>2008: Wen </a:t>
            </a:r>
            <a:r>
              <a:rPr lang="en-US" altLang="zh-CN" sz="2600" dirty="0" err="1"/>
              <a:t>Chuan</a:t>
            </a:r>
            <a:r>
              <a:rPr lang="en-US" altLang="zh-CN" sz="2600" dirty="0"/>
              <a:t> Earthquake</a:t>
            </a:r>
          </a:p>
          <a:p>
            <a:pPr marL="617220" lvl="2" indent="-342900"/>
            <a:r>
              <a:rPr lang="en-US" altLang="zh-CN" sz="2600" dirty="0"/>
              <a:t>Bulletin Board/Blog became the major way to spread and receive information </a:t>
            </a:r>
          </a:p>
          <a:p>
            <a:pPr marL="617220" lvl="2" indent="-342900"/>
            <a:r>
              <a:rPr lang="en-US" altLang="zh-CN" sz="2600" dirty="0"/>
              <a:t>The first video: a student’s dorm video: </a:t>
            </a:r>
            <a:r>
              <a:rPr lang="en-US" altLang="zh-CN" sz="2600" dirty="0">
                <a:hlinkClick r:id="rId3"/>
              </a:rPr>
              <a:t>http://youtu.be/nS0Z0zLoOSo</a:t>
            </a:r>
            <a:endParaRPr lang="en-US" altLang="zh-CN" sz="2600" dirty="0"/>
          </a:p>
          <a:p>
            <a:pPr marL="617220" lvl="2" indent="-342900"/>
            <a:endParaRPr lang="en-US" altLang="zh-CN" sz="2600" dirty="0"/>
          </a:p>
        </p:txBody>
      </p:sp>
      <p:sp>
        <p:nvSpPr>
          <p:cNvPr id="8" name="Content Placeholder 2"/>
          <p:cNvSpPr txBox="1">
            <a:spLocks/>
          </p:cNvSpPr>
          <p:nvPr/>
        </p:nvSpPr>
        <p:spPr>
          <a:xfrm>
            <a:off x="747487" y="1752600"/>
            <a:ext cx="7772400"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endParaRPr lang="en-US" dirty="0">
              <a:latin typeface="Adobe Caslon Pro" pitchFamily="18"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860" y="3641455"/>
            <a:ext cx="4214587" cy="3160940"/>
          </a:xfrm>
          <a:prstGeom prst="rect">
            <a:avLst/>
          </a:prstGeom>
        </p:spPr>
      </p:pic>
      <p:pic>
        <p:nvPicPr>
          <p:cNvPr id="4" name="Picture 3" descr="wcld00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3755762"/>
            <a:ext cx="4075975" cy="2986578"/>
          </a:xfrm>
          <a:prstGeom prst="rect">
            <a:avLst/>
          </a:prstGeom>
        </p:spPr>
      </p:pic>
    </p:spTree>
    <p:extLst>
      <p:ext uri="{BB962C8B-B14F-4D97-AF65-F5344CB8AC3E}">
        <p14:creationId xmlns:p14="http://schemas.microsoft.com/office/powerpoint/2010/main" val="5760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06045" y="546786"/>
            <a:ext cx="5937755" cy="1188720"/>
          </a:xfrm>
        </p:spPr>
        <p:txBody>
          <a:bodyPr>
            <a:normAutofit fontScale="90000"/>
          </a:bodyPr>
          <a:lstStyle/>
          <a:p>
            <a:br>
              <a:rPr lang="en-US" altLang="zh-HK" sz="3600" b="1" dirty="0"/>
            </a:br>
            <a:r>
              <a:rPr lang="en-US" altLang="zh-HK" sz="3600" b="1" dirty="0"/>
              <a:t>A Brief History: CJ in the digital age </a:t>
            </a:r>
            <a:br>
              <a:rPr lang="zh-HK" altLang="en-US" sz="2800" b="1" dirty="0"/>
            </a:br>
            <a:endParaRPr lang="en-US" dirty="0"/>
          </a:p>
        </p:txBody>
      </p:sp>
      <p:sp>
        <p:nvSpPr>
          <p:cNvPr id="3" name="Content Placeholder 2"/>
          <p:cNvSpPr>
            <a:spLocks noGrp="1"/>
          </p:cNvSpPr>
          <p:nvPr>
            <p:ph idx="1"/>
          </p:nvPr>
        </p:nvSpPr>
        <p:spPr>
          <a:xfrm>
            <a:off x="1603122" y="2133600"/>
            <a:ext cx="5937755" cy="3101983"/>
          </a:xfrm>
        </p:spPr>
        <p:txBody>
          <a:bodyPr>
            <a:normAutofit fontScale="92500" lnSpcReduction="20000"/>
          </a:bodyPr>
          <a:lstStyle/>
          <a:p>
            <a:r>
              <a:rPr lang="en-US" altLang="zh-HK" sz="2800" dirty="0"/>
              <a:t>Early forms of citizen journalism are mainly about covering crisis from eye-witness’ account </a:t>
            </a:r>
          </a:p>
          <a:p>
            <a:endParaRPr lang="en-US" altLang="zh-HK" sz="2800" dirty="0"/>
          </a:p>
          <a:p>
            <a:r>
              <a:rPr lang="en-US" altLang="zh-HK" sz="2800" dirty="0"/>
              <a:t>As it develops, citizen journalism got more </a:t>
            </a:r>
            <a:r>
              <a:rPr lang="en-US" altLang="zh-HK" sz="2800" u="sng" dirty="0"/>
              <a:t>diversified</a:t>
            </a:r>
            <a:r>
              <a:rPr lang="zh-CN" altLang="en-US" sz="2800" u="sng" dirty="0"/>
              <a:t>（多元化）</a:t>
            </a:r>
            <a:r>
              <a:rPr lang="en-US" altLang="zh-HK" sz="2800" dirty="0"/>
              <a:t> and the stories were produced from </a:t>
            </a:r>
            <a:r>
              <a:rPr lang="en-US" altLang="zh-HK" sz="2800" u="sng" dirty="0"/>
              <a:t>multiple perspectives </a:t>
            </a:r>
            <a:endParaRPr lang="zh-HK" altLang="en-US" sz="2800" u="sng" dirty="0"/>
          </a:p>
        </p:txBody>
      </p:sp>
      <p:sp>
        <p:nvSpPr>
          <p:cNvPr id="5" name="Title 1"/>
          <p:cNvSpPr txBox="1">
            <a:spLocks/>
          </p:cNvSpPr>
          <p:nvPr/>
        </p:nvSpPr>
        <p:spPr>
          <a:xfrm>
            <a:off x="-76200" y="0"/>
            <a:ext cx="77724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rial"/>
                <a:ea typeface="+mj-ea"/>
                <a:cs typeface="Arial"/>
              </a:defRPr>
            </a:lvl1pPr>
          </a:lstStyle>
          <a:p>
            <a:endParaRPr lang="zh-HK" altLang="en-US" sz="3600" b="1" dirty="0"/>
          </a:p>
        </p:txBody>
      </p:sp>
    </p:spTree>
    <p:extLst>
      <p:ext uri="{BB962C8B-B14F-4D97-AF65-F5344CB8AC3E}">
        <p14:creationId xmlns:p14="http://schemas.microsoft.com/office/powerpoint/2010/main" val="360552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6996"/>
            <a:ext cx="7162800" cy="1017608"/>
          </a:xfrm>
        </p:spPr>
        <p:txBody>
          <a:bodyPr>
            <a:normAutofit/>
          </a:bodyPr>
          <a:lstStyle/>
          <a:p>
            <a:pPr algn="l"/>
            <a:r>
              <a:rPr lang="en-US" sz="3600" b="1" dirty="0"/>
              <a:t>From the Insiders</a:t>
            </a:r>
          </a:p>
        </p:txBody>
      </p:sp>
      <p:sp>
        <p:nvSpPr>
          <p:cNvPr id="3" name="Content Placeholder 2"/>
          <p:cNvSpPr>
            <a:spLocks noGrp="1"/>
          </p:cNvSpPr>
          <p:nvPr>
            <p:ph idx="1"/>
          </p:nvPr>
        </p:nvSpPr>
        <p:spPr>
          <a:xfrm>
            <a:off x="914400" y="1524000"/>
            <a:ext cx="7772400" cy="4495800"/>
          </a:xfrm>
        </p:spPr>
        <p:txBody>
          <a:bodyPr numCol="1">
            <a:noAutofit/>
          </a:bodyPr>
          <a:lstStyle/>
          <a:p>
            <a:pPr marL="68580"/>
            <a:r>
              <a:rPr lang="en-US" altLang="zh-CN" sz="2800" dirty="0"/>
              <a:t>2004: Iraq War </a:t>
            </a:r>
          </a:p>
          <a:p>
            <a:pPr marL="68580"/>
            <a:r>
              <a:rPr lang="en-US" sz="2000" dirty="0" err="1"/>
              <a:t>Warblogs</a:t>
            </a:r>
            <a:r>
              <a:rPr lang="en-US" sz="2000" dirty="0"/>
              <a:t> &amp; </a:t>
            </a:r>
            <a:r>
              <a:rPr lang="en-US" sz="2000" dirty="0" err="1"/>
              <a:t>Microblogs</a:t>
            </a:r>
            <a:r>
              <a:rPr lang="en-US" sz="2000" dirty="0"/>
              <a:t> written by soldiers </a:t>
            </a:r>
          </a:p>
          <a:p>
            <a:pPr marL="68580"/>
            <a:r>
              <a:rPr lang="en-US" sz="2000" dirty="0"/>
              <a:t>Encountered censorship issue</a:t>
            </a:r>
          </a:p>
        </p:txBody>
      </p:sp>
      <p:sp>
        <p:nvSpPr>
          <p:cNvPr id="8" name="Content Placeholder 2"/>
          <p:cNvSpPr txBox="1">
            <a:spLocks/>
          </p:cNvSpPr>
          <p:nvPr/>
        </p:nvSpPr>
        <p:spPr>
          <a:xfrm>
            <a:off x="747487" y="1752600"/>
            <a:ext cx="7772400"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endParaRPr lang="en-US" dirty="0">
              <a:latin typeface="Adobe Caslon Pro"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062" y="3048000"/>
            <a:ext cx="4001785" cy="3124200"/>
          </a:xfrm>
          <a:prstGeom prst="rect">
            <a:avLst/>
          </a:prstGeom>
        </p:spPr>
      </p:pic>
      <p:pic>
        <p:nvPicPr>
          <p:cNvPr id="6" name="Picture 11" descr="r174944_66369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6763" y="2632075"/>
            <a:ext cx="3108325" cy="207168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3" descr="iraq_child3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895600"/>
            <a:ext cx="1871662" cy="150336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56759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normAutofit/>
          </a:bodyPr>
          <a:lstStyle/>
          <a:p>
            <a:r>
              <a:rPr lang="en-US" sz="3600" b="1" dirty="0" err="1"/>
              <a:t>justanothersoldier.com</a:t>
            </a:r>
            <a:endParaRPr lang="en-US" sz="3600" b="1" dirty="0"/>
          </a:p>
        </p:txBody>
      </p:sp>
      <p:pic>
        <p:nvPicPr>
          <p:cNvPr id="4" name="Content Placeholder 3" descr="Screenshot of Google Chrome (1-23-19, 14-12-3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2668" r="51121" b="12668"/>
          <a:stretch/>
        </p:blipFill>
        <p:spPr>
          <a:xfrm>
            <a:off x="228600" y="1600200"/>
            <a:ext cx="4022545" cy="4525963"/>
          </a:xfrm>
        </p:spPr>
      </p:pic>
      <p:sp>
        <p:nvSpPr>
          <p:cNvPr id="5" name="TextBox 4"/>
          <p:cNvSpPr txBox="1"/>
          <p:nvPr/>
        </p:nvSpPr>
        <p:spPr>
          <a:xfrm>
            <a:off x="4495800" y="2133600"/>
            <a:ext cx="4711546" cy="4832093"/>
          </a:xfrm>
          <a:prstGeom prst="rect">
            <a:avLst/>
          </a:prstGeom>
          <a:noFill/>
        </p:spPr>
        <p:txBody>
          <a:bodyPr wrap="none" rtlCol="0">
            <a:spAutoFit/>
          </a:bodyPr>
          <a:lstStyle/>
          <a:p>
            <a:r>
              <a:rPr lang="en-US" sz="2800" b="1" dirty="0">
                <a:latin typeface="Arial"/>
                <a:cs typeface="Arial"/>
              </a:rPr>
              <a:t>Jason Christopher Hartley</a:t>
            </a:r>
          </a:p>
          <a:p>
            <a:endParaRPr lang="en-US" sz="2400" dirty="0">
              <a:latin typeface="Arial"/>
              <a:cs typeface="Arial"/>
            </a:endParaRPr>
          </a:p>
          <a:p>
            <a:r>
              <a:rPr lang="en-US" sz="2400" dirty="0">
                <a:latin typeface="Arial"/>
                <a:cs typeface="Arial"/>
              </a:rPr>
              <a:t>Retired member of the New </a:t>
            </a:r>
          </a:p>
          <a:p>
            <a:r>
              <a:rPr lang="en-US" sz="2400" dirty="0">
                <a:latin typeface="Arial"/>
                <a:cs typeface="Arial"/>
              </a:rPr>
              <a:t>York Army National Guard</a:t>
            </a:r>
          </a:p>
          <a:p>
            <a:endParaRPr lang="en-US" sz="2400" dirty="0">
              <a:latin typeface="Arial"/>
              <a:cs typeface="Arial"/>
            </a:endParaRPr>
          </a:p>
          <a:p>
            <a:r>
              <a:rPr lang="en-US" sz="2400" dirty="0">
                <a:latin typeface="Arial"/>
                <a:cs typeface="Arial"/>
              </a:rPr>
              <a:t>Served in Iraq in 2004</a:t>
            </a:r>
          </a:p>
          <a:p>
            <a:endParaRPr lang="en-US" sz="2400" dirty="0">
              <a:latin typeface="Arial"/>
              <a:cs typeface="Arial"/>
            </a:endParaRPr>
          </a:p>
          <a:p>
            <a:r>
              <a:rPr lang="en-US" sz="2400" dirty="0">
                <a:latin typeface="Arial"/>
                <a:cs typeface="Arial"/>
              </a:rPr>
              <a:t>Author of </a:t>
            </a:r>
            <a:r>
              <a:rPr lang="en-US" sz="2400" i="1" dirty="0">
                <a:latin typeface="Arial"/>
                <a:cs typeface="Arial"/>
              </a:rPr>
              <a:t>Just Another Soldier</a:t>
            </a:r>
          </a:p>
          <a:p>
            <a:endParaRPr lang="en-US" sz="2800" b="1" dirty="0">
              <a:latin typeface="Arial"/>
              <a:cs typeface="Arial"/>
            </a:endParaRPr>
          </a:p>
          <a:p>
            <a:endParaRPr lang="en-US" sz="2800" b="1" dirty="0">
              <a:latin typeface="Arial"/>
              <a:cs typeface="Arial"/>
            </a:endParaRPr>
          </a:p>
          <a:p>
            <a:endParaRPr lang="en-US" sz="2800" b="1" dirty="0">
              <a:latin typeface="Arial"/>
              <a:cs typeface="Arial"/>
            </a:endParaRPr>
          </a:p>
          <a:p>
            <a:endParaRPr lang="en-US" sz="2800" b="1" dirty="0">
              <a:latin typeface="Arial"/>
              <a:cs typeface="Arial"/>
            </a:endParaRPr>
          </a:p>
        </p:txBody>
      </p:sp>
    </p:spTree>
    <p:extLst>
      <p:ext uri="{BB962C8B-B14F-4D97-AF65-F5344CB8AC3E}">
        <p14:creationId xmlns:p14="http://schemas.microsoft.com/office/powerpoint/2010/main" val="4000564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848600" cy="1143000"/>
          </a:xfrm>
        </p:spPr>
        <p:txBody>
          <a:bodyPr>
            <a:normAutofit fontScale="90000"/>
          </a:bodyPr>
          <a:lstStyle/>
          <a:p>
            <a:r>
              <a:rPr lang="en-US" altLang="zh-HK" sz="3600" b="1" dirty="0"/>
              <a:t>A Brief History: CJ in the digital age </a:t>
            </a:r>
            <a:endParaRPr lang="zh-HK" altLang="en-US" sz="3600" b="1" dirty="0"/>
          </a:p>
        </p:txBody>
      </p:sp>
      <p:sp>
        <p:nvSpPr>
          <p:cNvPr id="3" name="Content Placeholder 2"/>
          <p:cNvSpPr>
            <a:spLocks noGrp="1"/>
          </p:cNvSpPr>
          <p:nvPr>
            <p:ph idx="1"/>
          </p:nvPr>
        </p:nvSpPr>
        <p:spPr>
          <a:xfrm>
            <a:off x="609600" y="1878008"/>
            <a:ext cx="5937755" cy="3101983"/>
          </a:xfrm>
        </p:spPr>
        <p:txBody>
          <a:bodyPr>
            <a:noAutofit/>
          </a:bodyPr>
          <a:lstStyle/>
          <a:p>
            <a:r>
              <a:rPr lang="en-US" altLang="zh-HK" sz="2400" dirty="0"/>
              <a:t>Early forms of citizen journalism are mainly about covering crisis from eye-witness’ account </a:t>
            </a:r>
          </a:p>
          <a:p>
            <a:endParaRPr lang="en-US" altLang="zh-HK" sz="2400" dirty="0"/>
          </a:p>
          <a:p>
            <a:r>
              <a:rPr lang="en-US" altLang="zh-HK" sz="2400" dirty="0"/>
              <a:t>As it develops, citizen journalism got more </a:t>
            </a:r>
            <a:r>
              <a:rPr lang="en-US" altLang="zh-HK" sz="2400" u="sng" dirty="0"/>
              <a:t>diversified</a:t>
            </a:r>
            <a:r>
              <a:rPr lang="en-US" altLang="zh-HK" sz="2400" dirty="0"/>
              <a:t> and the stories were produced from </a:t>
            </a:r>
            <a:r>
              <a:rPr lang="en-US" altLang="zh-HK" sz="2400" u="sng" dirty="0"/>
              <a:t>multiple perspectives </a:t>
            </a:r>
            <a:endParaRPr lang="zh-HK" altLang="en-US" sz="2400" u="sng" dirty="0"/>
          </a:p>
          <a:p>
            <a:endParaRPr lang="en-US" altLang="zh-HK" sz="2400" dirty="0"/>
          </a:p>
          <a:p>
            <a:r>
              <a:rPr lang="en-US" altLang="zh-HK" sz="2400" dirty="0"/>
              <a:t>Citizen journalism plays a critical role in </a:t>
            </a:r>
            <a:r>
              <a:rPr lang="en-US" altLang="zh-HK" sz="2400" u="sng" dirty="0"/>
              <a:t>social movements </a:t>
            </a:r>
            <a:endParaRPr lang="zh-HK" altLang="en-US" sz="2400" u="sng" dirty="0"/>
          </a:p>
        </p:txBody>
      </p:sp>
    </p:spTree>
    <p:extLst>
      <p:ext uri="{BB962C8B-B14F-4D97-AF65-F5344CB8AC3E}">
        <p14:creationId xmlns:p14="http://schemas.microsoft.com/office/powerpoint/2010/main" val="379721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llage for MENA protes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676400"/>
            <a:ext cx="9817669" cy="10722737"/>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ight Triangle 13"/>
          <p:cNvSpPr/>
          <p:nvPr/>
        </p:nvSpPr>
        <p:spPr>
          <a:xfrm rot="16200000">
            <a:off x="1167571" y="-1651829"/>
            <a:ext cx="6656454" cy="1036320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962400" y="3810000"/>
            <a:ext cx="4788893" cy="1754327"/>
          </a:xfrm>
          <a:prstGeom prst="rect">
            <a:avLst/>
          </a:prstGeom>
          <a:noFill/>
        </p:spPr>
        <p:txBody>
          <a:bodyPr wrap="square" rtlCol="0">
            <a:spAutoFit/>
          </a:bodyPr>
          <a:lstStyle/>
          <a:p>
            <a:pPr algn="ctr"/>
            <a:r>
              <a:rPr lang="en-US" sz="6000" b="1" dirty="0">
                <a:latin typeface="Neutra Text" panose="02000603040000020004" pitchFamily="2" charset="0"/>
              </a:rPr>
              <a:t>Arab Spring</a:t>
            </a:r>
            <a:r>
              <a:rPr lang="en-US" sz="4800" b="1" dirty="0">
                <a:latin typeface="Neutra Text" panose="02000603040000020004" pitchFamily="2" charset="0"/>
              </a:rPr>
              <a:t> (2010-2012)</a:t>
            </a:r>
          </a:p>
        </p:txBody>
      </p:sp>
    </p:spTree>
    <p:extLst>
      <p:ext uri="{BB962C8B-B14F-4D97-AF65-F5344CB8AC3E}">
        <p14:creationId xmlns:p14="http://schemas.microsoft.com/office/powerpoint/2010/main" val="1115502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037" y="190500"/>
            <a:ext cx="8229600" cy="1143000"/>
          </a:xfrm>
        </p:spPr>
        <p:txBody>
          <a:bodyPr>
            <a:normAutofit fontScale="90000"/>
          </a:bodyPr>
          <a:lstStyle/>
          <a:p>
            <a:pPr algn="l"/>
            <a:r>
              <a:rPr kumimoji="1" lang="en-US" altLang="zh-CN" sz="3600" b="1" spc="-150" dirty="0"/>
              <a:t>How Social Media Can Make History</a:t>
            </a:r>
            <a:endParaRPr kumimoji="1" lang="zh-CN" altLang="en-US" sz="3600" b="1" spc="-150" dirty="0"/>
          </a:p>
        </p:txBody>
      </p:sp>
      <p:sp>
        <p:nvSpPr>
          <p:cNvPr id="3" name="内容占位符 2"/>
          <p:cNvSpPr>
            <a:spLocks noGrp="1"/>
          </p:cNvSpPr>
          <p:nvPr>
            <p:ph idx="1"/>
          </p:nvPr>
        </p:nvSpPr>
        <p:spPr>
          <a:xfrm>
            <a:off x="0" y="1600200"/>
            <a:ext cx="9144000" cy="4525963"/>
          </a:xfrm>
        </p:spPr>
        <p:txBody>
          <a:bodyPr>
            <a:normAutofit/>
          </a:bodyPr>
          <a:lstStyle/>
          <a:p>
            <a:pPr marL="0" indent="0">
              <a:buNone/>
            </a:pPr>
            <a:endParaRPr kumimoji="1" lang="zh-CN" altLang="en-US" sz="1600" dirty="0"/>
          </a:p>
        </p:txBody>
      </p:sp>
      <p:pic>
        <p:nvPicPr>
          <p:cNvPr id="4" name="图片 3">
            <a:hlinkClick r:id="rId3"/>
          </p:cNvPr>
          <p:cNvPicPr>
            <a:picLocks noChangeAspect="1"/>
          </p:cNvPicPr>
          <p:nvPr/>
        </p:nvPicPr>
        <p:blipFill>
          <a:blip r:embed="rId4"/>
          <a:stretch>
            <a:fillRect/>
          </a:stretch>
        </p:blipFill>
        <p:spPr>
          <a:xfrm>
            <a:off x="2209800" y="2133600"/>
            <a:ext cx="5308600" cy="3961032"/>
          </a:xfrm>
          <a:prstGeom prst="rect">
            <a:avLst/>
          </a:prstGeom>
        </p:spPr>
      </p:pic>
      <p:sp>
        <p:nvSpPr>
          <p:cNvPr id="5" name="TextBox 4">
            <a:extLst>
              <a:ext uri="{FF2B5EF4-FFF2-40B4-BE49-F238E27FC236}">
                <a16:creationId xmlns:a16="http://schemas.microsoft.com/office/drawing/2014/main" id="{C15694F0-61CE-7C4E-9C32-882328AAB833}"/>
              </a:ext>
            </a:extLst>
          </p:cNvPr>
          <p:cNvSpPr txBox="1"/>
          <p:nvPr/>
        </p:nvSpPr>
        <p:spPr>
          <a:xfrm>
            <a:off x="173037" y="2939851"/>
            <a:ext cx="1843133" cy="923330"/>
          </a:xfrm>
          <a:prstGeom prst="rect">
            <a:avLst/>
          </a:prstGeom>
          <a:noFill/>
        </p:spPr>
        <p:txBody>
          <a:bodyPr wrap="none" rtlCol="0">
            <a:spAutoFit/>
          </a:bodyPr>
          <a:lstStyle/>
          <a:p>
            <a:r>
              <a:rPr lang="en-US" dirty="0"/>
              <a:t>Clay </a:t>
            </a:r>
            <a:r>
              <a:rPr lang="en-US" dirty="0" err="1"/>
              <a:t>Shirky</a:t>
            </a:r>
            <a:r>
              <a:rPr lang="en-US" dirty="0"/>
              <a:t> on</a:t>
            </a:r>
          </a:p>
          <a:p>
            <a:r>
              <a:rPr lang="en-US" dirty="0"/>
              <a:t>how social media</a:t>
            </a:r>
          </a:p>
          <a:p>
            <a:r>
              <a:rPr lang="en-US" dirty="0"/>
              <a:t>can make history</a:t>
            </a:r>
          </a:p>
        </p:txBody>
      </p:sp>
    </p:spTree>
    <p:extLst>
      <p:ext uri="{BB962C8B-B14F-4D97-AF65-F5344CB8AC3E}">
        <p14:creationId xmlns:p14="http://schemas.microsoft.com/office/powerpoint/2010/main" val="1029858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upload.wikimedia.org/wikipedia/en/5/57/Wall-Stree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4524864"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3352800" y="1143000"/>
            <a:ext cx="7005217" cy="5324534"/>
          </a:xfrm>
          <a:prstGeom prst="rect">
            <a:avLst/>
          </a:prstGeom>
          <a:noFill/>
        </p:spPr>
        <p:txBody>
          <a:bodyPr wrap="square" rtlCol="0">
            <a:spAutoFit/>
          </a:bodyPr>
          <a:lstStyle/>
          <a:p>
            <a:pPr algn="ctr"/>
            <a:r>
              <a:rPr lang="en-US" sz="4400" b="1" dirty="0">
                <a:solidFill>
                  <a:srgbClr val="000000"/>
                </a:solidFill>
                <a:latin typeface="Neutra Text" panose="02000603040000020004" pitchFamily="2" charset="0"/>
              </a:rPr>
              <a:t>Occupy</a:t>
            </a:r>
            <a:endParaRPr lang="en-US" sz="6000" b="1" dirty="0">
              <a:solidFill>
                <a:srgbClr val="000000"/>
              </a:solidFill>
              <a:latin typeface="Neutra Text" panose="02000603040000020004" pitchFamily="2" charset="0"/>
            </a:endParaRPr>
          </a:p>
          <a:p>
            <a:pPr algn="ctr"/>
            <a:r>
              <a:rPr lang="en-US" sz="6000" b="1" dirty="0">
                <a:solidFill>
                  <a:srgbClr val="000000"/>
                </a:solidFill>
                <a:latin typeface="Neutra Text" panose="02000603040000020004" pitchFamily="2" charset="0"/>
              </a:rPr>
              <a:t>WALL STREET</a:t>
            </a:r>
          </a:p>
          <a:p>
            <a:pPr algn="ctr"/>
            <a:r>
              <a:rPr lang="en-US" sz="4800" b="1" dirty="0">
                <a:solidFill>
                  <a:srgbClr val="000000"/>
                </a:solidFill>
                <a:latin typeface="Neutra Text" panose="02000603040000020004" pitchFamily="2" charset="0"/>
              </a:rPr>
              <a:t>(2011)</a:t>
            </a:r>
          </a:p>
          <a:p>
            <a:pPr algn="ctr"/>
            <a:r>
              <a:rPr lang="en-US" sz="3200" b="1" dirty="0">
                <a:solidFill>
                  <a:srgbClr val="000000"/>
                </a:solidFill>
                <a:latin typeface="Neutra Text" panose="02000603040000020004" pitchFamily="2" charset="0"/>
              </a:rPr>
              <a:t>-160,000 </a:t>
            </a:r>
            <a:r>
              <a:rPr lang="en-US" sz="3200" b="1" dirty="0" err="1">
                <a:solidFill>
                  <a:srgbClr val="000000"/>
                </a:solidFill>
                <a:latin typeface="Neutra Text" panose="02000603040000020004" pitchFamily="2" charset="0"/>
              </a:rPr>
              <a:t>fb</a:t>
            </a:r>
            <a:r>
              <a:rPr lang="en-US" sz="3200" b="1" dirty="0">
                <a:solidFill>
                  <a:srgbClr val="000000"/>
                </a:solidFill>
                <a:latin typeface="Neutra Text" panose="02000603040000020004" pitchFamily="2" charset="0"/>
              </a:rPr>
              <a:t> LIKES</a:t>
            </a:r>
          </a:p>
          <a:p>
            <a:pPr algn="ctr"/>
            <a:r>
              <a:rPr lang="en-US" sz="3200" b="1" dirty="0">
                <a:solidFill>
                  <a:srgbClr val="000000"/>
                </a:solidFill>
                <a:latin typeface="Neutra Text" panose="02000603040000020004" pitchFamily="2" charset="0"/>
              </a:rPr>
              <a:t>-</a:t>
            </a:r>
            <a:r>
              <a:rPr lang="en-US" sz="3200" b="1" dirty="0" err="1">
                <a:solidFill>
                  <a:srgbClr val="000000"/>
                </a:solidFill>
                <a:latin typeface="Neutra Text" panose="02000603040000020004" pitchFamily="2" charset="0"/>
              </a:rPr>
              <a:t>Youtube</a:t>
            </a:r>
            <a:r>
              <a:rPr lang="en-US" sz="3200" b="1" dirty="0">
                <a:solidFill>
                  <a:srgbClr val="000000"/>
                </a:solidFill>
                <a:latin typeface="Neutra Text" panose="02000603040000020004" pitchFamily="2" charset="0"/>
              </a:rPr>
              <a:t> videos</a:t>
            </a:r>
          </a:p>
          <a:p>
            <a:pPr algn="ctr"/>
            <a:r>
              <a:rPr lang="en-US" sz="3200" b="1" dirty="0">
                <a:solidFill>
                  <a:srgbClr val="000000"/>
                </a:solidFill>
                <a:latin typeface="Neutra Text" panose="02000603040000020004" pitchFamily="2" charset="0"/>
              </a:rPr>
              <a:t>-www.occupywallst.org </a:t>
            </a:r>
          </a:p>
          <a:p>
            <a:pPr algn="ctr"/>
            <a:r>
              <a:rPr lang="en-US" sz="3200" b="1" dirty="0">
                <a:solidFill>
                  <a:srgbClr val="000000"/>
                </a:solidFill>
                <a:latin typeface="Neutra Text" panose="02000603040000020004" pitchFamily="2" charset="0"/>
              </a:rPr>
              <a:t>#</a:t>
            </a:r>
            <a:r>
              <a:rPr lang="en-US" sz="3200" b="1" dirty="0" err="1">
                <a:solidFill>
                  <a:srgbClr val="000000"/>
                </a:solidFill>
                <a:latin typeface="Neutra Text" panose="02000603040000020004" pitchFamily="2" charset="0"/>
              </a:rPr>
              <a:t>occupywallst</a:t>
            </a:r>
            <a:r>
              <a:rPr lang="en-US" sz="3200" b="1" dirty="0">
                <a:solidFill>
                  <a:srgbClr val="000000"/>
                </a:solidFill>
                <a:latin typeface="Neutra Text" panose="02000603040000020004" pitchFamily="2" charset="0"/>
              </a:rPr>
              <a:t> </a:t>
            </a:r>
          </a:p>
          <a:p>
            <a:pPr algn="ctr"/>
            <a:endParaRPr lang="en-US" sz="3200" b="1" dirty="0">
              <a:solidFill>
                <a:srgbClr val="000000"/>
              </a:solidFill>
              <a:latin typeface="Neutra Text" panose="02000603040000020004" pitchFamily="2" charset="0"/>
            </a:endParaRPr>
          </a:p>
        </p:txBody>
      </p:sp>
    </p:spTree>
    <p:extLst>
      <p:ext uri="{BB962C8B-B14F-4D97-AF65-F5344CB8AC3E}">
        <p14:creationId xmlns:p14="http://schemas.microsoft.com/office/powerpoint/2010/main" val="3994089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3418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5964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464" y="1371600"/>
            <a:ext cx="3886200" cy="3352800"/>
          </a:xfrm>
        </p:spPr>
        <p:txBody>
          <a:bodyPr>
            <a:noAutofit/>
          </a:bodyPr>
          <a:lstStyle/>
          <a:p>
            <a:pPr marL="0" indent="0" algn="ctr">
              <a:buNone/>
            </a:pPr>
            <a:r>
              <a:rPr lang="en-US" altLang="zh-HK" sz="4800" b="1" dirty="0">
                <a:latin typeface="Neutra text"/>
                <a:cs typeface="Neutra text"/>
              </a:rPr>
              <a:t>Sunflower Student Movement in Taiwan</a:t>
            </a:r>
          </a:p>
          <a:p>
            <a:pPr marL="0" indent="0" algn="ctr">
              <a:buNone/>
            </a:pPr>
            <a:r>
              <a:rPr lang="en-US" altLang="zh-HK" sz="4800" b="1" dirty="0">
                <a:latin typeface="Neutra text"/>
                <a:cs typeface="Neutra text"/>
              </a:rPr>
              <a:t>(2014) </a:t>
            </a:r>
            <a:endParaRPr lang="zh-HK" altLang="en-US" sz="4800" b="1" dirty="0">
              <a:latin typeface="Neutra text"/>
              <a:cs typeface="Neutra text"/>
            </a:endParaRPr>
          </a:p>
        </p:txBody>
      </p:sp>
      <p:pic>
        <p:nvPicPr>
          <p:cNvPr id="5" name="Picture 2" descr="https://fbcdn-sphotos-d-a.akamaihd.net/hphotos-ak-prn2/t1.0-9/q71/s720x720/969143_10201585672075910_415661240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990600"/>
            <a:ext cx="3474720" cy="463296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15441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ABDA-788E-2B46-B3BF-308E9F65E56C}"/>
              </a:ext>
            </a:extLst>
          </p:cNvPr>
          <p:cNvSpPr>
            <a:spLocks noGrp="1"/>
          </p:cNvSpPr>
          <p:nvPr>
            <p:ph type="title"/>
          </p:nvPr>
        </p:nvSpPr>
        <p:spPr>
          <a:xfrm>
            <a:off x="603504" y="978776"/>
            <a:ext cx="4443982" cy="1174991"/>
          </a:xfrm>
        </p:spPr>
        <p:txBody>
          <a:bodyPr>
            <a:normAutofit/>
          </a:bodyPr>
          <a:lstStyle/>
          <a:p>
            <a:pPr marL="0" indent="0"/>
            <a:r>
              <a:rPr lang="en-US" altLang="zh-HK" sz="1900" b="1">
                <a:latin typeface="Neutra text"/>
                <a:cs typeface="Neutra text"/>
              </a:rPr>
              <a:t>Sunflower Student Movement in Taiwan</a:t>
            </a:r>
            <a:br>
              <a:rPr lang="en-US" altLang="zh-HK" sz="1900" b="1">
                <a:latin typeface="Neutra text"/>
                <a:cs typeface="Neutra text"/>
              </a:rPr>
            </a:br>
            <a:r>
              <a:rPr lang="en-US" altLang="zh-HK" sz="1900" b="1">
                <a:latin typeface="Neutra text"/>
                <a:cs typeface="Neutra text"/>
              </a:rPr>
              <a:t>(2014)</a:t>
            </a:r>
            <a:endParaRPr lang="en-US" sz="1900"/>
          </a:p>
        </p:txBody>
      </p:sp>
      <p:sp>
        <p:nvSpPr>
          <p:cNvPr id="3" name="Content Placeholder 2">
            <a:extLst>
              <a:ext uri="{FF2B5EF4-FFF2-40B4-BE49-F238E27FC236}">
                <a16:creationId xmlns:a16="http://schemas.microsoft.com/office/drawing/2014/main" id="{FE654A40-62E0-0C4E-913B-CA230B5491D6}"/>
              </a:ext>
            </a:extLst>
          </p:cNvPr>
          <p:cNvSpPr>
            <a:spLocks noGrp="1"/>
          </p:cNvSpPr>
          <p:nvPr>
            <p:ph idx="1"/>
          </p:nvPr>
        </p:nvSpPr>
        <p:spPr>
          <a:xfrm>
            <a:off x="603504" y="2640692"/>
            <a:ext cx="4443982" cy="3255252"/>
          </a:xfrm>
        </p:spPr>
        <p:txBody>
          <a:bodyPr>
            <a:normAutofit/>
          </a:bodyPr>
          <a:lstStyle/>
          <a:p>
            <a:pPr>
              <a:lnSpc>
                <a:spcPct val="90000"/>
              </a:lnSpc>
            </a:pPr>
            <a:r>
              <a:rPr lang="en-US" sz="1500" dirty="0"/>
              <a:t>The Sunflower Student Movement is associated with a protest movement driven by a coalition of students and civic groups with the purpose of demanding clause by clause review of a trade pack Taiwan signed with mainland China, which they perceive would hurt Taiwan's economy and leave it vulnerable to political pressure from Beijing.</a:t>
            </a:r>
          </a:p>
          <a:p>
            <a:pPr>
              <a:lnSpc>
                <a:spcPct val="90000"/>
              </a:lnSpc>
            </a:pPr>
            <a:r>
              <a:rPr lang="en-US" sz="1500" dirty="0"/>
              <a:t>“The communication mediated by </a:t>
            </a:r>
            <a:r>
              <a:rPr lang="en-US" sz="1500" dirty="0" err="1"/>
              <a:t>Facebook.com</a:t>
            </a:r>
            <a:r>
              <a:rPr lang="en-US" sz="1500" dirty="0"/>
              <a:t> and PTT.CC formed a network with rather high degree of centralization, upon which an information cascade emerged among young college students in the very beginning of Sunflower Movement”</a:t>
            </a:r>
          </a:p>
          <a:p>
            <a:pPr>
              <a:lnSpc>
                <a:spcPct val="90000"/>
              </a:lnSpc>
            </a:pPr>
            <a:endParaRPr lang="en-US" sz="1500" dirty="0"/>
          </a:p>
        </p:txBody>
      </p:sp>
      <p:pic>
        <p:nvPicPr>
          <p:cNvPr id="5" name="Picture 4" descr="A crowd of people holding signs&#10;&#10;Description automatically generated">
            <a:extLst>
              <a:ext uri="{FF2B5EF4-FFF2-40B4-BE49-F238E27FC236}">
                <a16:creationId xmlns:a16="http://schemas.microsoft.com/office/drawing/2014/main" id="{3256B397-FA2A-5B44-AFA0-3D5A05E93A97}"/>
              </a:ext>
            </a:extLst>
          </p:cNvPr>
          <p:cNvPicPr>
            <a:picLocks noChangeAspect="1"/>
          </p:cNvPicPr>
          <p:nvPr/>
        </p:nvPicPr>
        <p:blipFill rotWithShape="1">
          <a:blip r:embed="rId3">
            <a:extLst>
              <a:ext uri="{28A0092B-C50C-407E-A947-70E740481C1C}">
                <a14:useLocalDpi xmlns:a14="http://schemas.microsoft.com/office/drawing/2010/main" val="0"/>
              </a:ext>
            </a:extLst>
          </a:blip>
          <a:srcRect l="35459" r="31052"/>
          <a:stretch/>
        </p:blipFill>
        <p:spPr>
          <a:xfrm>
            <a:off x="5650990" y="10"/>
            <a:ext cx="3493009" cy="6857990"/>
          </a:xfrm>
          <a:prstGeom prst="rect">
            <a:avLst/>
          </a:prstGeom>
        </p:spPr>
      </p:pic>
    </p:spTree>
    <p:extLst>
      <p:ext uri="{BB962C8B-B14F-4D97-AF65-F5344CB8AC3E}">
        <p14:creationId xmlns:p14="http://schemas.microsoft.com/office/powerpoint/2010/main" val="927858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922" y="158580"/>
            <a:ext cx="8229600" cy="1143000"/>
          </a:xfrm>
        </p:spPr>
        <p:txBody>
          <a:bodyPr>
            <a:normAutofit/>
          </a:bodyPr>
          <a:lstStyle/>
          <a:p>
            <a:r>
              <a:rPr lang="en-US" altLang="zh-HK" sz="3600" b="1" dirty="0"/>
              <a:t>2014 Umbrella Revolution</a:t>
            </a:r>
            <a:endParaRPr lang="zh-HK" altLang="en-US" sz="3600"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873" y="1474738"/>
            <a:ext cx="4876800" cy="27432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9554" y="2846338"/>
            <a:ext cx="5544446" cy="3114674"/>
          </a:xfrm>
          <a:prstGeom prst="rect">
            <a:avLst/>
          </a:prstGeom>
        </p:spPr>
      </p:pic>
      <p:sp>
        <p:nvSpPr>
          <p:cNvPr id="3" name="TextBox 2">
            <a:extLst>
              <a:ext uri="{FF2B5EF4-FFF2-40B4-BE49-F238E27FC236}">
                <a16:creationId xmlns:a16="http://schemas.microsoft.com/office/drawing/2014/main" id="{BBB7D5F8-CA30-A749-8C72-BAF7036B5E88}"/>
              </a:ext>
            </a:extLst>
          </p:cNvPr>
          <p:cNvSpPr txBox="1"/>
          <p:nvPr/>
        </p:nvSpPr>
        <p:spPr>
          <a:xfrm>
            <a:off x="680239" y="4348877"/>
            <a:ext cx="2977361" cy="2585323"/>
          </a:xfrm>
          <a:prstGeom prst="rect">
            <a:avLst/>
          </a:prstGeom>
          <a:noFill/>
        </p:spPr>
        <p:txBody>
          <a:bodyPr wrap="square" rtlCol="0">
            <a:spAutoFit/>
          </a:bodyPr>
          <a:lstStyle/>
          <a:p>
            <a:r>
              <a:rPr lang="en-US" altLang="zh-HK" dirty="0"/>
              <a:t>The protests began after the Standing Committee of the National People‘s Congress (NPCSC) issued a decision regarding proposed reforms to the Hong Kong electoral system, which is largely seen as highly restrictive.</a:t>
            </a:r>
            <a:endParaRPr lang="zh-HK" altLang="en-US" dirty="0"/>
          </a:p>
          <a:p>
            <a:endParaRPr lang="en-US" dirty="0"/>
          </a:p>
        </p:txBody>
      </p:sp>
    </p:spTree>
    <p:extLst>
      <p:ext uri="{BB962C8B-B14F-4D97-AF65-F5344CB8AC3E}">
        <p14:creationId xmlns:p14="http://schemas.microsoft.com/office/powerpoint/2010/main" val="2852688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9143-8E6F-C94B-9AC4-BFB628547568}"/>
              </a:ext>
            </a:extLst>
          </p:cNvPr>
          <p:cNvSpPr>
            <a:spLocks noGrp="1"/>
          </p:cNvSpPr>
          <p:nvPr>
            <p:ph type="title"/>
          </p:nvPr>
        </p:nvSpPr>
        <p:spPr/>
        <p:txBody>
          <a:bodyPr/>
          <a:lstStyle/>
          <a:p>
            <a:r>
              <a:rPr lang="en-US" dirty="0"/>
              <a:t>2019-2020 </a:t>
            </a:r>
            <a:r>
              <a:rPr lang="en-US" dirty="0" err="1"/>
              <a:t>hong</a:t>
            </a:r>
            <a:r>
              <a:rPr lang="en-US" dirty="0"/>
              <a:t> Kong protests</a:t>
            </a:r>
          </a:p>
        </p:txBody>
      </p:sp>
      <p:sp>
        <p:nvSpPr>
          <p:cNvPr id="3" name="Content Placeholder 2">
            <a:extLst>
              <a:ext uri="{FF2B5EF4-FFF2-40B4-BE49-F238E27FC236}">
                <a16:creationId xmlns:a16="http://schemas.microsoft.com/office/drawing/2014/main" id="{9EAB2FC0-0817-7A43-B73E-FD1A6E466F53}"/>
              </a:ext>
            </a:extLst>
          </p:cNvPr>
          <p:cNvSpPr>
            <a:spLocks noGrp="1"/>
          </p:cNvSpPr>
          <p:nvPr>
            <p:ph idx="1"/>
          </p:nvPr>
        </p:nvSpPr>
        <p:spPr>
          <a:xfrm>
            <a:off x="1606045" y="2514601"/>
            <a:ext cx="5937755" cy="3962400"/>
          </a:xfrm>
        </p:spPr>
        <p:txBody>
          <a:bodyPr/>
          <a:lstStyle/>
          <a:p>
            <a:r>
              <a:rPr lang="en-US" sz="2000" dirty="0"/>
              <a:t>Triggered by the introduction of the Fugitive Offenders amendment bill (Extradition Bill) by the Hong Kong government.</a:t>
            </a:r>
          </a:p>
          <a:p>
            <a:r>
              <a:rPr lang="en-US" sz="2000" dirty="0"/>
              <a:t>Later escalated into a series of deeper conflicts between citizens, the police, and the government.</a:t>
            </a:r>
          </a:p>
          <a:p>
            <a:r>
              <a:rPr lang="en-US" sz="2000" dirty="0"/>
              <a:t>Exacerbated the rift among the citizens based on political orientations.</a:t>
            </a:r>
          </a:p>
          <a:p>
            <a:endParaRPr lang="en-US" dirty="0"/>
          </a:p>
        </p:txBody>
      </p:sp>
    </p:spTree>
    <p:extLst>
      <p:ext uri="{BB962C8B-B14F-4D97-AF65-F5344CB8AC3E}">
        <p14:creationId xmlns:p14="http://schemas.microsoft.com/office/powerpoint/2010/main" val="32306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4C0F-276D-1A42-B376-B04C9D9979B1}"/>
              </a:ext>
            </a:extLst>
          </p:cNvPr>
          <p:cNvSpPr>
            <a:spLocks noGrp="1"/>
          </p:cNvSpPr>
          <p:nvPr>
            <p:ph type="title"/>
          </p:nvPr>
        </p:nvSpPr>
        <p:spPr>
          <a:xfrm>
            <a:off x="603504" y="978776"/>
            <a:ext cx="4443982" cy="1174991"/>
          </a:xfrm>
        </p:spPr>
        <p:txBody>
          <a:bodyPr>
            <a:normAutofit/>
          </a:bodyPr>
          <a:lstStyle/>
          <a:p>
            <a:r>
              <a:rPr lang="en-US" sz="2100"/>
              <a:t>2019-2020 hong Kong protests</a:t>
            </a:r>
          </a:p>
        </p:txBody>
      </p:sp>
      <p:sp>
        <p:nvSpPr>
          <p:cNvPr id="3" name="Content Placeholder 2">
            <a:extLst>
              <a:ext uri="{FF2B5EF4-FFF2-40B4-BE49-F238E27FC236}">
                <a16:creationId xmlns:a16="http://schemas.microsoft.com/office/drawing/2014/main" id="{DF73FBA3-D1C7-A24F-A087-9BA724DE1D83}"/>
              </a:ext>
            </a:extLst>
          </p:cNvPr>
          <p:cNvSpPr>
            <a:spLocks noGrp="1"/>
          </p:cNvSpPr>
          <p:nvPr>
            <p:ph idx="1"/>
          </p:nvPr>
        </p:nvSpPr>
        <p:spPr>
          <a:xfrm>
            <a:off x="603504" y="2514600"/>
            <a:ext cx="4443982" cy="4217308"/>
          </a:xfrm>
        </p:spPr>
        <p:txBody>
          <a:bodyPr>
            <a:normAutofit lnSpcReduction="10000"/>
          </a:bodyPr>
          <a:lstStyle/>
          <a:p>
            <a:pPr marL="0" indent="0">
              <a:lnSpc>
                <a:spcPct val="90000"/>
              </a:lnSpc>
              <a:buNone/>
            </a:pPr>
            <a:r>
              <a:rPr lang="en-US" dirty="0"/>
              <a:t>Role of social media and citizen journalism:</a:t>
            </a:r>
          </a:p>
          <a:p>
            <a:pPr>
              <a:lnSpc>
                <a:spcPct val="90000"/>
              </a:lnSpc>
            </a:pPr>
            <a:r>
              <a:rPr lang="en-US" dirty="0"/>
              <a:t>Social protests organized through social media platforms (e.g., telegram, Facebook groups)</a:t>
            </a:r>
          </a:p>
          <a:p>
            <a:pPr>
              <a:lnSpc>
                <a:spcPct val="90000"/>
              </a:lnSpc>
            </a:pPr>
            <a:r>
              <a:rPr lang="en-US" dirty="0"/>
              <a:t>Citizen journalists documented the collisions between the protestors and the police while being a part of the demonstration themselves</a:t>
            </a:r>
          </a:p>
          <a:p>
            <a:pPr lvl="1">
              <a:lnSpc>
                <a:spcPct val="90000"/>
              </a:lnSpc>
            </a:pPr>
            <a:r>
              <a:rPr lang="en-US" sz="1800" dirty="0"/>
              <a:t>Reflection question: How do you document news neutrally while you are a part of the news?</a:t>
            </a:r>
          </a:p>
          <a:p>
            <a:pPr>
              <a:lnSpc>
                <a:spcPct val="90000"/>
              </a:lnSpc>
            </a:pPr>
            <a:r>
              <a:rPr lang="en-US" dirty="0"/>
              <a:t>Sensational personal stories quickly spread on the Internet and fueled local and international support to the movement, and, unfortunately, in some cases, violence.</a:t>
            </a:r>
          </a:p>
          <a:p>
            <a:pPr marL="0" indent="0">
              <a:lnSpc>
                <a:spcPct val="90000"/>
              </a:lnSpc>
              <a:buNone/>
            </a:pPr>
            <a:endParaRPr lang="en-US" dirty="0"/>
          </a:p>
        </p:txBody>
      </p:sp>
      <p:pic>
        <p:nvPicPr>
          <p:cNvPr id="5" name="Picture 4" descr="A group of people holding signs&#10;&#10;Description automatically generated with medium confidence">
            <a:extLst>
              <a:ext uri="{FF2B5EF4-FFF2-40B4-BE49-F238E27FC236}">
                <a16:creationId xmlns:a16="http://schemas.microsoft.com/office/drawing/2014/main" id="{4F0F6892-5F8B-684C-B77F-3E772631DE2B}"/>
              </a:ext>
            </a:extLst>
          </p:cNvPr>
          <p:cNvPicPr>
            <a:picLocks noChangeAspect="1"/>
          </p:cNvPicPr>
          <p:nvPr/>
        </p:nvPicPr>
        <p:blipFill rotWithShape="1">
          <a:blip r:embed="rId2">
            <a:extLst>
              <a:ext uri="{28A0092B-C50C-407E-A947-70E740481C1C}">
                <a14:useLocalDpi xmlns:a14="http://schemas.microsoft.com/office/drawing/2010/main" val="0"/>
              </a:ext>
            </a:extLst>
          </a:blip>
          <a:srcRect l="25802" r="40200" b="-1"/>
          <a:stretch/>
        </p:blipFill>
        <p:spPr>
          <a:xfrm>
            <a:off x="5650990" y="10"/>
            <a:ext cx="3493009" cy="6857990"/>
          </a:xfrm>
          <a:prstGeom prst="rect">
            <a:avLst/>
          </a:prstGeom>
        </p:spPr>
      </p:pic>
    </p:spTree>
    <p:extLst>
      <p:ext uri="{BB962C8B-B14F-4D97-AF65-F5344CB8AC3E}">
        <p14:creationId xmlns:p14="http://schemas.microsoft.com/office/powerpoint/2010/main" val="330032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0765CB-A2AD-E84F-9A82-48DE62DFBBE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304800"/>
            <a:ext cx="3980213" cy="4264891"/>
          </a:xfrm>
        </p:spPr>
      </p:pic>
      <p:pic>
        <p:nvPicPr>
          <p:cNvPr id="7" name="Picture 6">
            <a:extLst>
              <a:ext uri="{FF2B5EF4-FFF2-40B4-BE49-F238E27FC236}">
                <a16:creationId xmlns:a16="http://schemas.microsoft.com/office/drawing/2014/main" id="{558EAD45-96EE-7E4C-9C60-96850038DC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0" y="304800"/>
            <a:ext cx="4281987" cy="3581400"/>
          </a:xfrm>
          <a:prstGeom prst="rect">
            <a:avLst/>
          </a:prstGeom>
        </p:spPr>
      </p:pic>
      <p:sp>
        <p:nvSpPr>
          <p:cNvPr id="8" name="TextBox 7">
            <a:extLst>
              <a:ext uri="{FF2B5EF4-FFF2-40B4-BE49-F238E27FC236}">
                <a16:creationId xmlns:a16="http://schemas.microsoft.com/office/drawing/2014/main" id="{EA5A1FA8-B117-DF4E-B874-C25D6251EEFE}"/>
              </a:ext>
            </a:extLst>
          </p:cNvPr>
          <p:cNvSpPr txBox="1"/>
          <p:nvPr/>
        </p:nvSpPr>
        <p:spPr>
          <a:xfrm>
            <a:off x="564089" y="5279987"/>
            <a:ext cx="8289898" cy="646331"/>
          </a:xfrm>
          <a:prstGeom prst="rect">
            <a:avLst/>
          </a:prstGeom>
          <a:noFill/>
        </p:spPr>
        <p:txBody>
          <a:bodyPr wrap="none" rtlCol="0">
            <a:spAutoFit/>
          </a:bodyPr>
          <a:lstStyle/>
          <a:p>
            <a:r>
              <a:rPr lang="en-US" dirty="0"/>
              <a:t>No conclusion on whether her injury was associated with the HK police or whether it</a:t>
            </a:r>
          </a:p>
          <a:p>
            <a:r>
              <a:rPr lang="en-US" dirty="0"/>
              <a:t>was intentional. </a:t>
            </a:r>
          </a:p>
        </p:txBody>
      </p:sp>
      <p:sp>
        <p:nvSpPr>
          <p:cNvPr id="9" name="TextBox 8">
            <a:extLst>
              <a:ext uri="{FF2B5EF4-FFF2-40B4-BE49-F238E27FC236}">
                <a16:creationId xmlns:a16="http://schemas.microsoft.com/office/drawing/2014/main" id="{BD2D3FF6-C0F0-F348-A535-D41AAC51FB9D}"/>
              </a:ext>
            </a:extLst>
          </p:cNvPr>
          <p:cNvSpPr txBox="1"/>
          <p:nvPr/>
        </p:nvSpPr>
        <p:spPr>
          <a:xfrm>
            <a:off x="1752600" y="4740173"/>
            <a:ext cx="750526" cy="369332"/>
          </a:xfrm>
          <a:prstGeom prst="rect">
            <a:avLst/>
          </a:prstGeom>
          <a:noFill/>
        </p:spPr>
        <p:txBody>
          <a:bodyPr wrap="none" rtlCol="0">
            <a:spAutoFit/>
          </a:bodyPr>
          <a:lstStyle/>
          <a:p>
            <a:r>
              <a:rPr lang="en-US" dirty="0"/>
              <a:t>SCMP</a:t>
            </a:r>
          </a:p>
        </p:txBody>
      </p:sp>
      <p:sp>
        <p:nvSpPr>
          <p:cNvPr id="10" name="TextBox 9">
            <a:extLst>
              <a:ext uri="{FF2B5EF4-FFF2-40B4-BE49-F238E27FC236}">
                <a16:creationId xmlns:a16="http://schemas.microsoft.com/office/drawing/2014/main" id="{19A5A833-28FA-904C-B15D-07671CA0D3B2}"/>
              </a:ext>
            </a:extLst>
          </p:cNvPr>
          <p:cNvSpPr txBox="1"/>
          <p:nvPr/>
        </p:nvSpPr>
        <p:spPr>
          <a:xfrm>
            <a:off x="5715000" y="4087030"/>
            <a:ext cx="1429943" cy="369332"/>
          </a:xfrm>
          <a:prstGeom prst="rect">
            <a:avLst/>
          </a:prstGeom>
          <a:noFill/>
        </p:spPr>
        <p:txBody>
          <a:bodyPr wrap="none" rtlCol="0">
            <a:spAutoFit/>
          </a:bodyPr>
          <a:lstStyle/>
          <a:p>
            <a:r>
              <a:rPr lang="en-US" dirty="0"/>
              <a:t>The Standard</a:t>
            </a:r>
          </a:p>
        </p:txBody>
      </p:sp>
    </p:spTree>
    <p:extLst>
      <p:ext uri="{BB962C8B-B14F-4D97-AF65-F5344CB8AC3E}">
        <p14:creationId xmlns:p14="http://schemas.microsoft.com/office/powerpoint/2010/main" val="2841485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9144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BFF7B-B79B-6F41-B626-2BD9FC7AB8CB}"/>
              </a:ext>
            </a:extLst>
          </p:cNvPr>
          <p:cNvSpPr>
            <a:spLocks noGrp="1"/>
          </p:cNvSpPr>
          <p:nvPr>
            <p:ph type="title"/>
          </p:nvPr>
        </p:nvSpPr>
        <p:spPr>
          <a:xfrm>
            <a:off x="1200150" y="3418891"/>
            <a:ext cx="6743700" cy="1645920"/>
          </a:xfrm>
        </p:spPr>
        <p:txBody>
          <a:bodyPr vert="horz" lIns="274320" tIns="182880" rIns="274320" bIns="182880" rtlCol="0" anchor="ctr" anchorCtr="1">
            <a:normAutofit fontScale="90000"/>
          </a:bodyPr>
          <a:lstStyle/>
          <a:p>
            <a:r>
              <a:rPr lang="en-US" sz="3800" dirty="0"/>
              <a:t>Does more information mean more truth?</a:t>
            </a:r>
          </a:p>
        </p:txBody>
      </p:sp>
      <p:pic>
        <p:nvPicPr>
          <p:cNvPr id="7" name="Graphic 6" descr="Question mark">
            <a:extLst>
              <a:ext uri="{FF2B5EF4-FFF2-40B4-BE49-F238E27FC236}">
                <a16:creationId xmlns:a16="http://schemas.microsoft.com/office/drawing/2014/main" id="{70F05DB1-41A2-48B1-9E39-B0683703E3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3820" y="640079"/>
            <a:ext cx="2456360" cy="2456360"/>
          </a:xfrm>
          <a:prstGeom prst="rect">
            <a:avLst/>
          </a:prstGeom>
        </p:spPr>
      </p:pic>
      <p:sp>
        <p:nvSpPr>
          <p:cNvPr id="6" name="Content Placeholder 5">
            <a:extLst>
              <a:ext uri="{FF2B5EF4-FFF2-40B4-BE49-F238E27FC236}">
                <a16:creationId xmlns:a16="http://schemas.microsoft.com/office/drawing/2014/main" id="{092B4918-F3F3-ED4A-817D-4180CAE0F9D2}"/>
              </a:ext>
            </a:extLst>
          </p:cNvPr>
          <p:cNvSpPr>
            <a:spLocks noGrp="1"/>
          </p:cNvSpPr>
          <p:nvPr>
            <p:ph idx="1"/>
          </p:nvPr>
        </p:nvSpPr>
        <p:spPr>
          <a:xfrm>
            <a:off x="1603122" y="5431164"/>
            <a:ext cx="5937755" cy="3101983"/>
          </a:xfrm>
        </p:spPr>
        <p:txBody>
          <a:bodyPr/>
          <a:lstStyle/>
          <a:p>
            <a:r>
              <a:rPr lang="en-US" dirty="0"/>
              <a:t>Socrative room code: DY2022</a:t>
            </a:r>
          </a:p>
          <a:p>
            <a:r>
              <a:rPr lang="en-US" dirty="0"/>
              <a:t>Please write your </a:t>
            </a:r>
            <a:r>
              <a:rPr lang="en-US" dirty="0">
                <a:solidFill>
                  <a:srgbClr val="FF0000"/>
                </a:solidFill>
              </a:rPr>
              <a:t>EID</a:t>
            </a:r>
            <a:r>
              <a:rPr lang="en-US" dirty="0"/>
              <a:t> before answering the question. </a:t>
            </a:r>
          </a:p>
        </p:txBody>
      </p:sp>
    </p:spTree>
    <p:extLst>
      <p:ext uri="{BB962C8B-B14F-4D97-AF65-F5344CB8AC3E}">
        <p14:creationId xmlns:p14="http://schemas.microsoft.com/office/powerpoint/2010/main" val="185401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A262-E957-C54D-B7FA-ADDF5806EC7A}"/>
              </a:ext>
            </a:extLst>
          </p:cNvPr>
          <p:cNvSpPr>
            <a:spLocks noGrp="1"/>
          </p:cNvSpPr>
          <p:nvPr>
            <p:ph type="title"/>
          </p:nvPr>
        </p:nvSpPr>
        <p:spPr/>
        <p:txBody>
          <a:bodyPr/>
          <a:lstStyle/>
          <a:p>
            <a:r>
              <a:rPr lang="en-US" dirty="0"/>
              <a:t>Confirmation bias</a:t>
            </a:r>
          </a:p>
        </p:txBody>
      </p:sp>
      <p:sp>
        <p:nvSpPr>
          <p:cNvPr id="3" name="Content Placeholder 2">
            <a:extLst>
              <a:ext uri="{FF2B5EF4-FFF2-40B4-BE49-F238E27FC236}">
                <a16:creationId xmlns:a16="http://schemas.microsoft.com/office/drawing/2014/main" id="{229FFEB1-BA38-6C47-A67D-47A497A47B34}"/>
              </a:ext>
            </a:extLst>
          </p:cNvPr>
          <p:cNvSpPr>
            <a:spLocks noGrp="1"/>
          </p:cNvSpPr>
          <p:nvPr>
            <p:ph idx="1"/>
          </p:nvPr>
        </p:nvSpPr>
        <p:spPr>
          <a:xfrm>
            <a:off x="19878" y="2590800"/>
            <a:ext cx="5937755" cy="3610355"/>
          </a:xfrm>
        </p:spPr>
        <p:txBody>
          <a:bodyPr>
            <a:normAutofit/>
          </a:bodyPr>
          <a:lstStyle/>
          <a:p>
            <a:r>
              <a:rPr lang="en-US" sz="2000" dirty="0"/>
              <a:t>Confirmation bias is the tendency to search for, interpret, favor, and recall information in a way that confirms or supports one's prior beliefs or values.</a:t>
            </a:r>
          </a:p>
          <a:p>
            <a:pPr lvl="1"/>
            <a:r>
              <a:rPr lang="en-US" sz="1800" dirty="0"/>
              <a:t>Unconsciously select information that supports one’s own view</a:t>
            </a:r>
          </a:p>
          <a:p>
            <a:pPr lvl="1"/>
            <a:r>
              <a:rPr lang="en-US" sz="1800" dirty="0"/>
              <a:t>Ignore contradictory information to one’s existing view</a:t>
            </a:r>
          </a:p>
          <a:p>
            <a:pPr lvl="1"/>
            <a:r>
              <a:rPr lang="en-US" sz="1800" dirty="0"/>
              <a:t>Interpret ambiguous evidence as supporting one’s existing position</a:t>
            </a:r>
          </a:p>
        </p:txBody>
      </p:sp>
      <p:sp>
        <p:nvSpPr>
          <p:cNvPr id="6" name="文字方塊 5">
            <a:extLst>
              <a:ext uri="{FF2B5EF4-FFF2-40B4-BE49-F238E27FC236}">
                <a16:creationId xmlns:a16="http://schemas.microsoft.com/office/drawing/2014/main" id="{64D38BE8-0C1E-4BF5-8565-A1C84A4DB1CE}"/>
              </a:ext>
            </a:extLst>
          </p:cNvPr>
          <p:cNvSpPr txBox="1"/>
          <p:nvPr/>
        </p:nvSpPr>
        <p:spPr>
          <a:xfrm>
            <a:off x="5957633" y="2590800"/>
            <a:ext cx="2652967" cy="3416320"/>
          </a:xfrm>
          <a:prstGeom prst="rect">
            <a:avLst/>
          </a:prstGeom>
          <a:noFill/>
        </p:spPr>
        <p:txBody>
          <a:bodyPr wrap="square" rtlCol="0">
            <a:spAutoFit/>
          </a:bodyPr>
          <a:lstStyle/>
          <a:p>
            <a:r>
              <a:rPr lang="zh-TW" altLang="en-US"/>
              <a:t>確認偏差是一種以確認或支持一個人先前的信念或價值觀的方式搜索、解釋、偏愛和回憶信息的傾向。</a:t>
            </a:r>
          </a:p>
          <a:p>
            <a:r>
              <a:rPr lang="zh-TW" altLang="en-US"/>
              <a:t>不自覺地選擇支持自己觀點的信息</a:t>
            </a:r>
          </a:p>
          <a:p>
            <a:r>
              <a:rPr lang="zh-TW" altLang="en-US"/>
              <a:t>忽略與現有觀點相矛盾的信息</a:t>
            </a:r>
          </a:p>
          <a:p>
            <a:r>
              <a:rPr lang="zh-TW" altLang="en-US"/>
              <a:t>將模棱兩可的證據解釋為支持一個人的現有立場</a:t>
            </a:r>
            <a:endParaRPr lang="zh-HK" altLang="en-US" dirty="0"/>
          </a:p>
        </p:txBody>
      </p:sp>
    </p:spTree>
    <p:extLst>
      <p:ext uri="{BB962C8B-B14F-4D97-AF65-F5344CB8AC3E}">
        <p14:creationId xmlns:p14="http://schemas.microsoft.com/office/powerpoint/2010/main" val="192008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077200" cy="1143000"/>
          </a:xfrm>
        </p:spPr>
        <p:txBody>
          <a:bodyPr>
            <a:noAutofit/>
          </a:bodyPr>
          <a:lstStyle/>
          <a:p>
            <a:pPr algn="l"/>
            <a:r>
              <a:rPr kumimoji="1" lang="en-US" altLang="zh-CN" sz="3600" b="1" spc="-150" dirty="0"/>
              <a:t>How Social Media Can Make History</a:t>
            </a:r>
            <a:endParaRPr lang="en-US" sz="3600" b="1" spc="-150" dirty="0"/>
          </a:p>
        </p:txBody>
      </p:sp>
      <p:sp>
        <p:nvSpPr>
          <p:cNvPr id="3" name="Content Placeholder 2"/>
          <p:cNvSpPr>
            <a:spLocks noGrp="1"/>
          </p:cNvSpPr>
          <p:nvPr>
            <p:ph idx="1"/>
          </p:nvPr>
        </p:nvSpPr>
        <p:spPr>
          <a:xfrm>
            <a:off x="152400" y="1487424"/>
            <a:ext cx="8229600" cy="5334000"/>
          </a:xfrm>
        </p:spPr>
        <p:txBody>
          <a:bodyPr>
            <a:normAutofit fontScale="92500"/>
          </a:bodyPr>
          <a:lstStyle/>
          <a:p>
            <a:r>
              <a:rPr lang="en-US" dirty="0"/>
              <a:t>The Internet – the 1st medium in history that can support for groups and conversation at the same time</a:t>
            </a:r>
          </a:p>
          <a:p>
            <a:pPr marL="0" indent="0">
              <a:buNone/>
            </a:pPr>
            <a:endParaRPr lang="en-US" dirty="0"/>
          </a:p>
          <a:p>
            <a:r>
              <a:rPr lang="en-US" dirty="0"/>
              <a:t>Digitalization - the Internet also becomes the mode of carriage for all other media type</a:t>
            </a:r>
          </a:p>
          <a:p>
            <a:pPr lvl="1"/>
            <a:r>
              <a:rPr lang="en-US" dirty="0"/>
              <a:t>The internet becomes a site of coordination rather than just a medium for information</a:t>
            </a:r>
          </a:p>
          <a:p>
            <a:endParaRPr lang="en-US" dirty="0"/>
          </a:p>
          <a:p>
            <a:r>
              <a:rPr lang="en-US" dirty="0"/>
              <a:t>Decentralized information production</a:t>
            </a:r>
          </a:p>
          <a:p>
            <a:pPr lvl="1"/>
            <a:r>
              <a:rPr lang="en-US" dirty="0"/>
              <a:t>Makes it difficult for the government to censor information </a:t>
            </a:r>
            <a:r>
              <a:rPr lang="zh-CN" altLang="en-US" dirty="0"/>
              <a:t>只能在发布后审查而不是发布前</a:t>
            </a:r>
            <a:endParaRPr lang="en-US" dirty="0"/>
          </a:p>
          <a:p>
            <a:pPr marL="457200" lvl="1" indent="0">
              <a:buNone/>
            </a:pPr>
            <a:endParaRPr lang="en-US" dirty="0"/>
          </a:p>
          <a:p>
            <a:r>
              <a:rPr lang="en-US" dirty="0"/>
              <a:t>UGC (user-generated content): </a:t>
            </a:r>
          </a:p>
          <a:p>
            <a:pPr lvl="1"/>
            <a:r>
              <a:rPr lang="en-US" dirty="0"/>
              <a:t>produced locally </a:t>
            </a:r>
          </a:p>
          <a:p>
            <a:pPr lvl="1"/>
            <a:r>
              <a:rPr lang="en-US" dirty="0"/>
              <a:t>by amateurs</a:t>
            </a:r>
          </a:p>
          <a:p>
            <a:pPr lvl="1"/>
            <a:r>
              <a:rPr lang="en-US" dirty="0"/>
              <a:t>produced quickly</a:t>
            </a:r>
          </a:p>
          <a:p>
            <a:pPr lvl="1"/>
            <a:r>
              <a:rPr lang="en-US" dirty="0"/>
              <a:t>no way to filter it as it appears</a:t>
            </a:r>
          </a:p>
          <a:p>
            <a:endParaRPr lang="en-US" dirty="0"/>
          </a:p>
        </p:txBody>
      </p:sp>
    </p:spTree>
    <p:extLst>
      <p:ext uri="{BB962C8B-B14F-4D97-AF65-F5344CB8AC3E}">
        <p14:creationId xmlns:p14="http://schemas.microsoft.com/office/powerpoint/2010/main" val="56405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8686-400D-7F48-9769-72E1CD689D7F}"/>
              </a:ext>
            </a:extLst>
          </p:cNvPr>
          <p:cNvSpPr>
            <a:spLocks noGrp="1"/>
          </p:cNvSpPr>
          <p:nvPr>
            <p:ph type="title"/>
          </p:nvPr>
        </p:nvSpPr>
        <p:spPr/>
        <p:txBody>
          <a:bodyPr/>
          <a:lstStyle/>
          <a:p>
            <a:r>
              <a:rPr lang="en-US" dirty="0"/>
              <a:t>Confirmation bias</a:t>
            </a:r>
          </a:p>
        </p:txBody>
      </p:sp>
      <p:sp>
        <p:nvSpPr>
          <p:cNvPr id="3" name="Content Placeholder 2">
            <a:extLst>
              <a:ext uri="{FF2B5EF4-FFF2-40B4-BE49-F238E27FC236}">
                <a16:creationId xmlns:a16="http://schemas.microsoft.com/office/drawing/2014/main" id="{597A4657-0141-DC45-AA7A-C825A2057FC4}"/>
              </a:ext>
            </a:extLst>
          </p:cNvPr>
          <p:cNvSpPr>
            <a:spLocks noGrp="1"/>
          </p:cNvSpPr>
          <p:nvPr>
            <p:ph idx="1"/>
          </p:nvPr>
        </p:nvSpPr>
        <p:spPr/>
        <p:txBody>
          <a:bodyPr/>
          <a:lstStyle/>
          <a:p>
            <a:r>
              <a:rPr lang="en-US" sz="2800" dirty="0"/>
              <a:t>“There is no evidence that links vaccine to autism among children.”</a:t>
            </a:r>
          </a:p>
          <a:p>
            <a:endParaRPr lang="en-US" dirty="0"/>
          </a:p>
          <a:p>
            <a:pPr lvl="1"/>
            <a:r>
              <a:rPr lang="en-US" sz="1800" dirty="0"/>
              <a:t>How would you interpret this sentence?</a:t>
            </a:r>
          </a:p>
          <a:p>
            <a:endParaRPr lang="en-US" dirty="0"/>
          </a:p>
        </p:txBody>
      </p:sp>
    </p:spTree>
    <p:extLst>
      <p:ext uri="{BB962C8B-B14F-4D97-AF65-F5344CB8AC3E}">
        <p14:creationId xmlns:p14="http://schemas.microsoft.com/office/powerpoint/2010/main" val="3764684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152400"/>
            <a:ext cx="7315199" cy="1143000"/>
          </a:xfrm>
        </p:spPr>
        <p:txBody>
          <a:bodyPr>
            <a:normAutofit fontScale="90000"/>
          </a:bodyPr>
          <a:lstStyle/>
          <a:p>
            <a:r>
              <a:rPr lang="en-US" sz="3600" b="1" dirty="0"/>
              <a:t>Types of Citizen Journalism</a:t>
            </a:r>
          </a:p>
        </p:txBody>
      </p:sp>
      <p:sp>
        <p:nvSpPr>
          <p:cNvPr id="5" name="Content Placeholder 2"/>
          <p:cNvSpPr>
            <a:spLocks noGrp="1"/>
          </p:cNvSpPr>
          <p:nvPr>
            <p:ph idx="1"/>
          </p:nvPr>
        </p:nvSpPr>
        <p:spPr>
          <a:xfrm>
            <a:off x="1905000" y="1540476"/>
            <a:ext cx="7162800" cy="5105400"/>
          </a:xfrm>
        </p:spPr>
        <p:txBody>
          <a:bodyPr>
            <a:noAutofit/>
          </a:bodyPr>
          <a:lstStyle/>
          <a:p>
            <a:pPr marL="0" indent="0">
              <a:buNone/>
            </a:pPr>
            <a:r>
              <a:rPr lang="en-US" sz="2400" dirty="0">
                <a:latin typeface="Adobe Caslon Pro" pitchFamily="18" charset="0"/>
              </a:rPr>
              <a:t>(1) Use eyewitness accounts</a:t>
            </a:r>
          </a:p>
          <a:p>
            <a:pPr marL="0" indent="0">
              <a:buNone/>
            </a:pPr>
            <a:r>
              <a:rPr lang="en-US" sz="2400" dirty="0">
                <a:latin typeface="Adobe Caslon Pro" pitchFamily="18" charset="0"/>
              </a:rPr>
              <a:t>(2) Integrate user participation into news coverage</a:t>
            </a:r>
          </a:p>
          <a:p>
            <a:pPr marL="0" indent="0">
              <a:buNone/>
            </a:pPr>
            <a:r>
              <a:rPr lang="zh-TW" altLang="en-US" sz="2400" dirty="0">
                <a:latin typeface="Adobe Caslon Pro" pitchFamily="18" charset="0"/>
              </a:rPr>
              <a:t>將用戶參與整合到新聞報導中</a:t>
            </a:r>
            <a:endParaRPr lang="en-US" sz="2400" dirty="0">
              <a:latin typeface="Adobe Caslon Pro" pitchFamily="18" charset="0"/>
            </a:endParaRPr>
          </a:p>
          <a:p>
            <a:endParaRPr lang="en-US" sz="2400" dirty="0">
              <a:latin typeface="Adobe Caslon Pro" pitchFamily="18" charset="0"/>
            </a:endParaRPr>
          </a:p>
          <a:p>
            <a:pPr marL="0" indent="0">
              <a:buNone/>
            </a:pPr>
            <a:r>
              <a:rPr lang="en-US" sz="2400" dirty="0">
                <a:latin typeface="Adobe Caslon Pro" pitchFamily="18" charset="0"/>
              </a:rPr>
              <a:t>(3) News broken on the Internet </a:t>
            </a:r>
          </a:p>
          <a:p>
            <a:pPr marL="0" indent="0">
              <a:buNone/>
            </a:pPr>
            <a:r>
              <a:rPr lang="en-US" sz="2400" dirty="0">
                <a:latin typeface="Adobe Caslon Pro" pitchFamily="18" charset="0"/>
              </a:rPr>
              <a:t>(4) Engage public to collectively develop journalistic reports</a:t>
            </a:r>
          </a:p>
          <a:p>
            <a:pPr marL="0" indent="0">
              <a:buNone/>
            </a:pPr>
            <a:r>
              <a:rPr lang="zh-TW" altLang="en-US" sz="2400" dirty="0">
                <a:latin typeface="Adobe Caslon Pro" pitchFamily="18" charset="0"/>
              </a:rPr>
              <a:t>讓公眾共同編寫新聞報導</a:t>
            </a:r>
            <a:endParaRPr lang="en-US" sz="2400" dirty="0">
              <a:latin typeface="Adobe Caslon Pro" pitchFamily="18" charset="0"/>
            </a:endParaRPr>
          </a:p>
          <a:p>
            <a:pPr marL="0" indent="0" algn="r">
              <a:buNone/>
            </a:pPr>
            <a:endParaRPr lang="en-US" sz="2400" dirty="0">
              <a:latin typeface="Adobe Caslon Pro" pitchFamily="18" charset="0"/>
            </a:endParaRPr>
          </a:p>
          <a:p>
            <a:pPr marL="0" indent="0" algn="r">
              <a:buNone/>
            </a:pPr>
            <a:r>
              <a:rPr lang="en-US" dirty="0">
                <a:latin typeface="Adobe Caslon Pro" pitchFamily="18" charset="0"/>
              </a:rPr>
              <a:t>- Richard Sambrook (2008)</a:t>
            </a:r>
          </a:p>
          <a:p>
            <a:pPr marL="0" indent="0">
              <a:buNone/>
            </a:pPr>
            <a:endParaRPr lang="en-US" sz="2400" dirty="0">
              <a:latin typeface="Adobe Caslon Pro" pitchFamily="18" charset="0"/>
            </a:endParaRPr>
          </a:p>
        </p:txBody>
      </p:sp>
      <p:sp>
        <p:nvSpPr>
          <p:cNvPr id="7" name="Left Bracket 6"/>
          <p:cNvSpPr/>
          <p:nvPr/>
        </p:nvSpPr>
        <p:spPr>
          <a:xfrm>
            <a:off x="1676399" y="1724282"/>
            <a:ext cx="228601" cy="12192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ectangle 7"/>
          <p:cNvSpPr/>
          <p:nvPr/>
        </p:nvSpPr>
        <p:spPr>
          <a:xfrm>
            <a:off x="114299" y="1795273"/>
            <a:ext cx="1447800" cy="1077218"/>
          </a:xfrm>
          <a:prstGeom prst="rect">
            <a:avLst/>
          </a:prstGeom>
        </p:spPr>
        <p:txBody>
          <a:bodyPr wrap="square">
            <a:spAutoFit/>
          </a:bodyPr>
          <a:lstStyle/>
          <a:p>
            <a:r>
              <a:rPr lang="en-US" sz="1600" b="1" dirty="0">
                <a:latin typeface="Adobe Caslon Pro" pitchFamily="18" charset="0"/>
              </a:rPr>
              <a:t>Published on mainstream media platforms</a:t>
            </a:r>
          </a:p>
        </p:txBody>
      </p:sp>
      <p:sp>
        <p:nvSpPr>
          <p:cNvPr id="9" name="Left Bracket 8"/>
          <p:cNvSpPr/>
          <p:nvPr/>
        </p:nvSpPr>
        <p:spPr>
          <a:xfrm>
            <a:off x="1644476" y="3755767"/>
            <a:ext cx="228601" cy="12192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ectangle 9"/>
          <p:cNvSpPr/>
          <p:nvPr/>
        </p:nvSpPr>
        <p:spPr>
          <a:xfrm>
            <a:off x="76200" y="3946716"/>
            <a:ext cx="1447799" cy="830997"/>
          </a:xfrm>
          <a:prstGeom prst="rect">
            <a:avLst/>
          </a:prstGeom>
        </p:spPr>
        <p:txBody>
          <a:bodyPr wrap="square">
            <a:spAutoFit/>
          </a:bodyPr>
          <a:lstStyle/>
          <a:p>
            <a:r>
              <a:rPr lang="en-US" sz="1600" b="1" dirty="0">
                <a:latin typeface="Adobe Caslon Pro" pitchFamily="18" charset="0"/>
              </a:rPr>
              <a:t>Published on civic media platforms</a:t>
            </a:r>
          </a:p>
        </p:txBody>
      </p:sp>
      <p:sp>
        <p:nvSpPr>
          <p:cNvPr id="2" name="Rectangle 1"/>
          <p:cNvSpPr/>
          <p:nvPr/>
        </p:nvSpPr>
        <p:spPr>
          <a:xfrm>
            <a:off x="1447800" y="3277084"/>
            <a:ext cx="7391400" cy="2209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59970" y="5706811"/>
            <a:ext cx="5196841" cy="369332"/>
          </a:xfrm>
          <a:prstGeom prst="rect">
            <a:avLst/>
          </a:prstGeom>
        </p:spPr>
        <p:txBody>
          <a:bodyPr wrap="square">
            <a:spAutoFit/>
          </a:bodyPr>
          <a:lstStyle/>
          <a:p>
            <a:r>
              <a:rPr lang="en-US" dirty="0">
                <a:solidFill>
                  <a:srgbClr val="FF0000"/>
                </a:solidFill>
                <a:latin typeface="Times New Roman" pitchFamily="18" charset="0"/>
                <a:cs typeface="Times New Roman" pitchFamily="18" charset="0"/>
              </a:rPr>
              <a:t>These two are considered as the main formats of CJ</a:t>
            </a:r>
          </a:p>
        </p:txBody>
      </p:sp>
    </p:spTree>
    <p:extLst>
      <p:ext uri="{BB962C8B-B14F-4D97-AF65-F5344CB8AC3E}">
        <p14:creationId xmlns:p14="http://schemas.microsoft.com/office/powerpoint/2010/main" val="279970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315199" cy="1143000"/>
          </a:xfrm>
        </p:spPr>
        <p:txBody>
          <a:bodyPr>
            <a:normAutofit fontScale="90000"/>
          </a:bodyPr>
          <a:lstStyle/>
          <a:p>
            <a:pPr algn="l"/>
            <a:r>
              <a:rPr lang="en-US" sz="3600" b="1" dirty="0"/>
              <a:t>(1) Use Eyewitness Accounts</a:t>
            </a:r>
          </a:p>
        </p:txBody>
      </p:sp>
      <p:sp>
        <p:nvSpPr>
          <p:cNvPr id="3" name="Content Placeholder 2"/>
          <p:cNvSpPr>
            <a:spLocks noGrp="1"/>
          </p:cNvSpPr>
          <p:nvPr>
            <p:ph idx="1"/>
          </p:nvPr>
        </p:nvSpPr>
        <p:spPr>
          <a:xfrm>
            <a:off x="747487" y="1752600"/>
            <a:ext cx="7772400" cy="4572000"/>
          </a:xfrm>
        </p:spPr>
        <p:txBody>
          <a:bodyPr>
            <a:normAutofit/>
          </a:bodyPr>
          <a:lstStyle/>
          <a:p>
            <a:r>
              <a:rPr lang="en-US" sz="2800" dirty="0"/>
              <a:t>Mainstream media use user-generated narratives, pictures and videos in storytelling</a:t>
            </a:r>
          </a:p>
          <a:p>
            <a:endParaRPr lang="en-US" sz="2800" dirty="0"/>
          </a:p>
          <a:p>
            <a:pPr lvl="1"/>
            <a:r>
              <a:rPr lang="en-US" altLang="zh-CN" sz="2400" dirty="0"/>
              <a:t>N</a:t>
            </a:r>
            <a:r>
              <a:rPr lang="en-US" sz="2400" dirty="0"/>
              <a:t>ot a new form</a:t>
            </a:r>
          </a:p>
          <a:p>
            <a:pPr lvl="1"/>
            <a:r>
              <a:rPr lang="en-US" altLang="zh-CN" sz="2400" u="sng" dirty="0"/>
              <a:t>Q</a:t>
            </a:r>
            <a:r>
              <a:rPr lang="en-US" sz="2400" u="sng" dirty="0"/>
              <a:t>uantity</a:t>
            </a:r>
            <a:r>
              <a:rPr lang="en-US" sz="2400" dirty="0"/>
              <a:t> is the only thing that technology has changed</a:t>
            </a:r>
          </a:p>
        </p:txBody>
      </p:sp>
    </p:spTree>
    <p:extLst>
      <p:ext uri="{BB962C8B-B14F-4D97-AF65-F5344CB8AC3E}">
        <p14:creationId xmlns:p14="http://schemas.microsoft.com/office/powerpoint/2010/main" val="3603606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25a688c7ddf8a86e922a02d2af93357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7" y="313082"/>
            <a:ext cx="7905750" cy="308610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pPr marL="0" indent="0">
              <a:buNone/>
            </a:pPr>
            <a:endParaRPr lang="en-US" dirty="0"/>
          </a:p>
        </p:txBody>
      </p:sp>
      <p:pic>
        <p:nvPicPr>
          <p:cNvPr id="4099" name="Picture 3" descr="003035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373" y="2667999"/>
            <a:ext cx="2826854" cy="41900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32246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315199" cy="1143000"/>
          </a:xfrm>
        </p:spPr>
        <p:txBody>
          <a:bodyPr>
            <a:normAutofit fontScale="90000"/>
          </a:bodyPr>
          <a:lstStyle/>
          <a:p>
            <a:pPr algn="l"/>
            <a:r>
              <a:rPr lang="en-US" sz="3600" b="1" dirty="0"/>
              <a:t>(2) Integrate user participation</a:t>
            </a:r>
          </a:p>
        </p:txBody>
      </p:sp>
      <p:sp>
        <p:nvSpPr>
          <p:cNvPr id="3" name="Content Placeholder 2"/>
          <p:cNvSpPr>
            <a:spLocks noGrp="1"/>
          </p:cNvSpPr>
          <p:nvPr>
            <p:ph idx="1"/>
          </p:nvPr>
        </p:nvSpPr>
        <p:spPr>
          <a:xfrm>
            <a:off x="747487" y="1752600"/>
            <a:ext cx="7772400" cy="4572000"/>
          </a:xfrm>
        </p:spPr>
        <p:txBody>
          <a:bodyPr>
            <a:normAutofit/>
          </a:bodyPr>
          <a:lstStyle/>
          <a:p>
            <a:r>
              <a:rPr lang="en-US" b="1" dirty="0"/>
              <a:t>Audience participation</a:t>
            </a:r>
          </a:p>
          <a:p>
            <a:pPr marL="0" indent="0">
              <a:buNone/>
            </a:pPr>
            <a:endParaRPr lang="en-US" sz="2800" dirty="0"/>
          </a:p>
          <a:p>
            <a:pPr lvl="1"/>
            <a:r>
              <a:rPr lang="en-US" altLang="zh-CN" sz="2400" dirty="0"/>
              <a:t>Call</a:t>
            </a:r>
            <a:r>
              <a:rPr lang="en-US" sz="2400" dirty="0"/>
              <a:t>-in format</a:t>
            </a:r>
          </a:p>
          <a:p>
            <a:pPr lvl="1"/>
            <a:r>
              <a:rPr lang="en-US" sz="2400" dirty="0"/>
              <a:t>Integrating public opinion</a:t>
            </a:r>
            <a:r>
              <a:rPr lang="zh-CN" altLang="en-US" sz="2400" dirty="0"/>
              <a:t> </a:t>
            </a:r>
            <a:r>
              <a:rPr lang="en-US" altLang="zh-CN" sz="2400" dirty="0"/>
              <a:t>(blogs/BBS)</a:t>
            </a:r>
            <a:r>
              <a:rPr lang="en-US" sz="2400" dirty="0"/>
              <a:t> in news report</a:t>
            </a:r>
          </a:p>
        </p:txBody>
      </p:sp>
    </p:spTree>
    <p:extLst>
      <p:ext uri="{BB962C8B-B14F-4D97-AF65-F5344CB8AC3E}">
        <p14:creationId xmlns:p14="http://schemas.microsoft.com/office/powerpoint/2010/main" val="3099166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3725-D232-CF4E-8C9F-E9D8A9FD3730}"/>
              </a:ext>
            </a:extLst>
          </p:cNvPr>
          <p:cNvSpPr>
            <a:spLocks noGrp="1"/>
          </p:cNvSpPr>
          <p:nvPr>
            <p:ph type="title"/>
          </p:nvPr>
        </p:nvSpPr>
        <p:spPr>
          <a:xfrm>
            <a:off x="1676400" y="377370"/>
            <a:ext cx="5937755" cy="1188720"/>
          </a:xfrm>
        </p:spPr>
        <p:txBody>
          <a:bodyPr>
            <a:normAutofit/>
          </a:bodyPr>
          <a:lstStyle/>
          <a:p>
            <a:r>
              <a:rPr lang="en-US" altLang="zh-CN" sz="2800" b="1" dirty="0"/>
              <a:t>Current affairs programs</a:t>
            </a:r>
            <a:endParaRPr lang="en-US" dirty="0"/>
          </a:p>
        </p:txBody>
      </p:sp>
      <p:pic>
        <p:nvPicPr>
          <p:cNvPr id="5" name="Content Placeholder 4">
            <a:extLst>
              <a:ext uri="{FF2B5EF4-FFF2-40B4-BE49-F238E27FC236}">
                <a16:creationId xmlns:a16="http://schemas.microsoft.com/office/drawing/2014/main" id="{996D5A2B-BF43-4046-B46F-B7A803F0BED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690007"/>
            <a:ext cx="3416300" cy="2235200"/>
          </a:xfrm>
        </p:spPr>
      </p:pic>
      <p:pic>
        <p:nvPicPr>
          <p:cNvPr id="7" name="Picture 6">
            <a:extLst>
              <a:ext uri="{FF2B5EF4-FFF2-40B4-BE49-F238E27FC236}">
                <a16:creationId xmlns:a16="http://schemas.microsoft.com/office/drawing/2014/main" id="{50357A95-A71A-954E-806D-331F8C11E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0" y="1690007"/>
            <a:ext cx="3759200" cy="2819400"/>
          </a:xfrm>
          <a:prstGeom prst="rect">
            <a:avLst/>
          </a:prstGeom>
        </p:spPr>
      </p:pic>
      <p:pic>
        <p:nvPicPr>
          <p:cNvPr id="9" name="Picture 8">
            <a:extLst>
              <a:ext uri="{FF2B5EF4-FFF2-40B4-BE49-F238E27FC236}">
                <a16:creationId xmlns:a16="http://schemas.microsoft.com/office/drawing/2014/main" id="{C7DA1370-C48C-5B4C-93C6-1561258FF1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3219" y="1821599"/>
            <a:ext cx="1892300" cy="1066800"/>
          </a:xfrm>
          <a:prstGeom prst="rect">
            <a:avLst/>
          </a:prstGeom>
        </p:spPr>
      </p:pic>
      <p:pic>
        <p:nvPicPr>
          <p:cNvPr id="10" name="Picture 2" descr="https://encrypted-tbn3.google.com/images?q=tbn:ANd9GcRqgs85y3vDCWRbgH43qW-p9cPa1TNrEC5dr457DnC0QmRemimHGQ">
            <a:extLst>
              <a:ext uri="{FF2B5EF4-FFF2-40B4-BE49-F238E27FC236}">
                <a16:creationId xmlns:a16="http://schemas.microsoft.com/office/drawing/2014/main" id="{F35E3D14-5E3C-634C-85E1-CE7DBD941C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5983" y="4724400"/>
            <a:ext cx="2909262" cy="1935983"/>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FC1C32D-EA4F-E24B-9F54-EAEC4B9081F6}"/>
              </a:ext>
            </a:extLst>
          </p:cNvPr>
          <p:cNvSpPr txBox="1"/>
          <p:nvPr/>
        </p:nvSpPr>
        <p:spPr>
          <a:xfrm>
            <a:off x="674046" y="4191000"/>
            <a:ext cx="3166797" cy="923330"/>
          </a:xfrm>
          <a:prstGeom prst="rect">
            <a:avLst/>
          </a:prstGeom>
          <a:noFill/>
        </p:spPr>
        <p:txBody>
          <a:bodyPr wrap="square" rtlCol="0">
            <a:spAutoFit/>
          </a:bodyPr>
          <a:lstStyle/>
          <a:p>
            <a:r>
              <a:rPr lang="en-US" dirty="0"/>
              <a:t>CNN current affairs programs that featured</a:t>
            </a:r>
          </a:p>
          <a:p>
            <a:r>
              <a:rPr lang="en-US" dirty="0"/>
              <a:t>a live studio audience</a:t>
            </a:r>
          </a:p>
        </p:txBody>
      </p:sp>
      <p:sp>
        <p:nvSpPr>
          <p:cNvPr id="12" name="TextBox 11">
            <a:extLst>
              <a:ext uri="{FF2B5EF4-FFF2-40B4-BE49-F238E27FC236}">
                <a16:creationId xmlns:a16="http://schemas.microsoft.com/office/drawing/2014/main" id="{E938C8EF-BBEC-B84D-BA5A-7EF0E8E967DE}"/>
              </a:ext>
            </a:extLst>
          </p:cNvPr>
          <p:cNvSpPr txBox="1"/>
          <p:nvPr/>
        </p:nvSpPr>
        <p:spPr>
          <a:xfrm>
            <a:off x="1828800" y="5692391"/>
            <a:ext cx="4206926" cy="646331"/>
          </a:xfrm>
          <a:prstGeom prst="rect">
            <a:avLst/>
          </a:prstGeom>
          <a:noFill/>
        </p:spPr>
        <p:txBody>
          <a:bodyPr wrap="square" rtlCol="0">
            <a:spAutoFit/>
          </a:bodyPr>
          <a:lstStyle/>
          <a:p>
            <a:r>
              <a:rPr lang="en-US" dirty="0"/>
              <a:t>Teacup in a Storm (</a:t>
            </a:r>
            <a:r>
              <a:rPr lang="en-US" dirty="0" err="1"/>
              <a:t>風波裡的茶杯</a:t>
            </a:r>
            <a:r>
              <a:rPr lang="en-US" dirty="0"/>
              <a:t>) was a popular radio show in D100</a:t>
            </a:r>
          </a:p>
        </p:txBody>
      </p:sp>
    </p:spTree>
    <p:extLst>
      <p:ext uri="{BB962C8B-B14F-4D97-AF65-F5344CB8AC3E}">
        <p14:creationId xmlns:p14="http://schemas.microsoft.com/office/powerpoint/2010/main" val="2087401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315199" cy="1143000"/>
          </a:xfrm>
        </p:spPr>
        <p:txBody>
          <a:bodyPr>
            <a:normAutofit fontScale="90000"/>
          </a:bodyPr>
          <a:lstStyle/>
          <a:p>
            <a:pPr algn="l"/>
            <a:r>
              <a:rPr lang="en-US" sz="3600" b="1" dirty="0"/>
              <a:t>(3) News broken on the web</a:t>
            </a:r>
          </a:p>
        </p:txBody>
      </p:sp>
      <p:sp>
        <p:nvSpPr>
          <p:cNvPr id="3" name="Content Placeholder 2"/>
          <p:cNvSpPr>
            <a:spLocks noGrp="1"/>
          </p:cNvSpPr>
          <p:nvPr>
            <p:ph idx="1"/>
          </p:nvPr>
        </p:nvSpPr>
        <p:spPr>
          <a:xfrm>
            <a:off x="747487" y="1752600"/>
            <a:ext cx="7772400" cy="4572000"/>
          </a:xfrm>
        </p:spPr>
        <p:txBody>
          <a:bodyPr>
            <a:normAutofit/>
          </a:bodyPr>
          <a:lstStyle/>
          <a:p>
            <a:r>
              <a:rPr lang="en-US" sz="2800" dirty="0">
                <a:latin typeface="Aral"/>
                <a:cs typeface="Aral"/>
              </a:rPr>
              <a:t>Independent news and information websites (e.g., blogs/forums)</a:t>
            </a:r>
          </a:p>
          <a:p>
            <a:endParaRPr lang="en-US" sz="2800" dirty="0">
              <a:latin typeface="Aral"/>
              <a:cs typeface="Aral"/>
            </a:endParaRPr>
          </a:p>
          <a:p>
            <a:pPr lvl="2"/>
            <a:r>
              <a:rPr lang="en-US" sz="2000" dirty="0">
                <a:latin typeface="Aral"/>
                <a:cs typeface="Aral"/>
              </a:rPr>
              <a:t>Seek to produce and disseminate brand-new stories/investigation</a:t>
            </a:r>
          </a:p>
          <a:p>
            <a:pPr lvl="2"/>
            <a:r>
              <a:rPr lang="en-US" sz="2000" dirty="0">
                <a:latin typeface="Aral"/>
                <a:cs typeface="Aral"/>
              </a:rPr>
              <a:t>It may have an editorial component (fact checking and verification)</a:t>
            </a:r>
          </a:p>
          <a:p>
            <a:pPr lvl="2"/>
            <a:r>
              <a:rPr lang="zh-TW" altLang="en-US" sz="2000" dirty="0">
                <a:latin typeface="Aral"/>
                <a:cs typeface="Aral"/>
              </a:rPr>
              <a:t>尋求製作和傳播全新的故事</a:t>
            </a:r>
            <a:r>
              <a:rPr lang="en-US" altLang="zh-TW" sz="2000" dirty="0">
                <a:latin typeface="Aral"/>
                <a:cs typeface="Aral"/>
              </a:rPr>
              <a:t>/</a:t>
            </a:r>
            <a:r>
              <a:rPr lang="zh-TW" altLang="en-US" sz="2000" dirty="0">
                <a:latin typeface="Aral"/>
                <a:cs typeface="Aral"/>
              </a:rPr>
              <a:t>調查</a:t>
            </a:r>
          </a:p>
          <a:p>
            <a:pPr lvl="2"/>
            <a:r>
              <a:rPr lang="zh-TW" altLang="en-US" sz="2000" dirty="0">
                <a:latin typeface="Aral"/>
                <a:cs typeface="Aral"/>
              </a:rPr>
              <a:t>它可能有一個編輯部分（事實檢查和驗證）</a:t>
            </a:r>
            <a:endParaRPr lang="en-US" sz="2000" dirty="0">
              <a:latin typeface="Aral"/>
              <a:cs typeface="Aral"/>
            </a:endParaRPr>
          </a:p>
          <a:p>
            <a:pPr lvl="2"/>
            <a:endParaRPr lang="en-US" dirty="0">
              <a:latin typeface="Aral"/>
              <a:cs typeface="Aral"/>
            </a:endParaRPr>
          </a:p>
          <a:p>
            <a:pPr marL="0" indent="0">
              <a:buNone/>
            </a:pPr>
            <a:endParaRPr lang="en-US" sz="2800" dirty="0">
              <a:latin typeface="Aral"/>
              <a:cs typeface="Aral"/>
            </a:endParaRPr>
          </a:p>
          <a:p>
            <a:endParaRPr lang="en-US" sz="2800" dirty="0">
              <a:latin typeface="Aral"/>
              <a:cs typeface="Aral"/>
            </a:endParaRPr>
          </a:p>
        </p:txBody>
      </p:sp>
    </p:spTree>
    <p:extLst>
      <p:ext uri="{BB962C8B-B14F-4D97-AF65-F5344CB8AC3E}">
        <p14:creationId xmlns:p14="http://schemas.microsoft.com/office/powerpoint/2010/main" val="27823650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mages.ctv.ca/archives/CTVNews/img2/20110123/800_wikileaks_site_page_1101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163073" cy="45815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69339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87" y="152400"/>
            <a:ext cx="8196470" cy="1447800"/>
          </a:xfrm>
        </p:spPr>
        <p:txBody>
          <a:bodyPr>
            <a:noAutofit/>
          </a:bodyPr>
          <a:lstStyle/>
          <a:p>
            <a:pPr algn="l"/>
            <a:r>
              <a:rPr lang="en-US" sz="2800" b="1" dirty="0"/>
              <a:t>(4) Engage public to collectively develop journalism</a:t>
            </a:r>
          </a:p>
        </p:txBody>
      </p:sp>
      <p:sp>
        <p:nvSpPr>
          <p:cNvPr id="3" name="Content Placeholder 2"/>
          <p:cNvSpPr>
            <a:spLocks noGrp="1"/>
          </p:cNvSpPr>
          <p:nvPr>
            <p:ph idx="1"/>
          </p:nvPr>
        </p:nvSpPr>
        <p:spPr>
          <a:xfrm>
            <a:off x="747487" y="1752600"/>
            <a:ext cx="7772400" cy="4572000"/>
          </a:xfrm>
        </p:spPr>
        <p:txBody>
          <a:bodyPr>
            <a:normAutofit/>
          </a:bodyPr>
          <a:lstStyle/>
          <a:p>
            <a:r>
              <a:rPr lang="en-US" sz="2400" u="sng" dirty="0"/>
              <a:t>Full-fledged</a:t>
            </a:r>
            <a:r>
              <a:rPr lang="en-US" sz="2400" dirty="0"/>
              <a:t> participatory</a:t>
            </a:r>
            <a:r>
              <a:rPr lang="zh-CN" altLang="en-US" sz="2400" dirty="0"/>
              <a:t>（全面參與）</a:t>
            </a:r>
            <a:r>
              <a:rPr lang="en-US" sz="2400" dirty="0"/>
              <a:t> and collaborative news sites invite the participants </a:t>
            </a:r>
            <a:r>
              <a:rPr lang="en-US" altLang="zh-CN" sz="2400" dirty="0"/>
              <a:t>to produce and disseminate news</a:t>
            </a:r>
            <a:endParaRPr lang="en-US" sz="2400" dirty="0"/>
          </a:p>
          <a:p>
            <a:endParaRPr lang="en-US" dirty="0"/>
          </a:p>
          <a:p>
            <a:pPr lvl="1"/>
            <a:r>
              <a:rPr lang="en-US" sz="2000" dirty="0"/>
              <a:t>"Open Source" reporting</a:t>
            </a:r>
          </a:p>
          <a:p>
            <a:pPr lvl="1"/>
            <a:r>
              <a:rPr lang="en-US" sz="2000" dirty="0"/>
              <a:t> Transparent operation </a:t>
            </a:r>
          </a:p>
          <a:p>
            <a:pPr lvl="1"/>
            <a:r>
              <a:rPr lang="en-US" sz="2000" dirty="0"/>
              <a:t>Collective wisdom </a:t>
            </a:r>
          </a:p>
          <a:p>
            <a:pPr marL="0" indent="0">
              <a:buNone/>
            </a:pPr>
            <a:endParaRPr lang="en-US" dirty="0"/>
          </a:p>
        </p:txBody>
      </p:sp>
    </p:spTree>
    <p:extLst>
      <p:ext uri="{BB962C8B-B14F-4D97-AF65-F5344CB8AC3E}">
        <p14:creationId xmlns:p14="http://schemas.microsoft.com/office/powerpoint/2010/main" val="490645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5" name="Title 1"/>
          <p:cNvSpPr txBox="1">
            <a:spLocks/>
          </p:cNvSpPr>
          <p:nvPr/>
        </p:nvSpPr>
        <p:spPr>
          <a:xfrm>
            <a:off x="0" y="152400"/>
            <a:ext cx="8839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rial"/>
                <a:ea typeface="+mj-ea"/>
                <a:cs typeface="Arial"/>
              </a:defRPr>
            </a:lvl1pPr>
          </a:lstStyle>
          <a:p>
            <a:pPr algn="l"/>
            <a:endParaRPr lang="en-US" sz="2400" dirty="0">
              <a:solidFill>
                <a:srgbClr val="000000"/>
              </a:solidFill>
            </a:endParaRPr>
          </a:p>
        </p:txBody>
      </p:sp>
      <p:pic>
        <p:nvPicPr>
          <p:cNvPr id="4" name="图片 3" descr="Screen Shot 2016-01-17 at 2.33.38 pm.png"/>
          <p:cNvPicPr>
            <a:picLocks noChangeAspect="1"/>
          </p:cNvPicPr>
          <p:nvPr/>
        </p:nvPicPr>
        <p:blipFill rotWithShape="1">
          <a:blip r:embed="rId3">
            <a:extLst>
              <a:ext uri="{28A0092B-C50C-407E-A947-70E740481C1C}">
                <a14:useLocalDpi xmlns:a14="http://schemas.microsoft.com/office/drawing/2010/main" val="0"/>
              </a:ext>
            </a:extLst>
          </a:blip>
          <a:srcRect l="6349" t="7635" r="1785"/>
          <a:stretch/>
        </p:blipFill>
        <p:spPr>
          <a:xfrm>
            <a:off x="21437" y="0"/>
            <a:ext cx="9106970" cy="5722883"/>
          </a:xfrm>
          <a:prstGeom prst="rect">
            <a:avLst/>
          </a:prstGeom>
        </p:spPr>
      </p:pic>
      <p:pic>
        <p:nvPicPr>
          <p:cNvPr id="7" name="Content Placeholder 6">
            <a:extLst>
              <a:ext uri="{FF2B5EF4-FFF2-40B4-BE49-F238E27FC236}">
                <a16:creationId xmlns:a16="http://schemas.microsoft.com/office/drawing/2014/main" id="{0E01F969-0642-744B-8384-9DF3F9182AF0}"/>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411686" y="2438400"/>
            <a:ext cx="2438400" cy="1828800"/>
          </a:xfrm>
        </p:spPr>
      </p:pic>
    </p:spTree>
    <p:extLst>
      <p:ext uri="{BB962C8B-B14F-4D97-AF65-F5344CB8AC3E}">
        <p14:creationId xmlns:p14="http://schemas.microsoft.com/office/powerpoint/2010/main" val="69113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36" y="304800"/>
            <a:ext cx="8229600" cy="1143000"/>
          </a:xfrm>
        </p:spPr>
        <p:txBody>
          <a:bodyPr>
            <a:noAutofit/>
          </a:bodyPr>
          <a:lstStyle/>
          <a:p>
            <a:r>
              <a:rPr lang="en-US" sz="3600" b="1" spc="-150" dirty="0"/>
              <a:t>One-way → Two-way → Participatory</a:t>
            </a:r>
          </a:p>
        </p:txBody>
      </p:sp>
      <p:sp>
        <p:nvSpPr>
          <p:cNvPr id="3" name="Content Placeholder 2"/>
          <p:cNvSpPr>
            <a:spLocks noGrp="1"/>
          </p:cNvSpPr>
          <p:nvPr>
            <p:ph idx="1"/>
          </p:nvPr>
        </p:nvSpPr>
        <p:spPr/>
        <p:txBody>
          <a:bodyPr/>
          <a:lstStyle/>
          <a:p>
            <a:pPr marL="0" indent="0">
              <a:buNone/>
            </a:pPr>
            <a:endParaRPr lang="en-US" dirty="0"/>
          </a:p>
        </p:txBody>
      </p:sp>
      <p:pic>
        <p:nvPicPr>
          <p:cNvPr id="5124" name="Picture 4" descr="http://4.bp.blogspot.com/_A8ddo0sljwY/TIXUyCuMysI/AAAAAAAAAjY/KOeQ14uao9U/s1600/shirky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711" r="19517"/>
          <a:stretch/>
        </p:blipFill>
        <p:spPr bwMode="auto">
          <a:xfrm>
            <a:off x="3331156" y="2667000"/>
            <a:ext cx="2383844" cy="2345053"/>
          </a:xfrm>
          <a:prstGeom prst="rect">
            <a:avLst/>
          </a:prstGeom>
          <a:noFill/>
          <a:extLst>
            <a:ext uri="{909E8E84-426E-40dd-AFC4-6F175D3DCCD1}">
              <a14:hiddenFill xmlns="" xmlns:a14="http://schemas.microsoft.com/office/drawing/2010/main">
                <a:solidFill>
                  <a:srgbClr val="FFFFFF"/>
                </a:solidFill>
              </a14:hiddenFill>
            </a:ext>
          </a:extLst>
        </p:spPr>
      </p:pic>
      <p:pic>
        <p:nvPicPr>
          <p:cNvPr id="5126" name="Picture 6" descr="http://4.bp.blogspot.com/_A8ddo0sljwY/TIXUqX9_tFI/AAAAAAAAAjI/O7atCpAltPM/s1600/shirky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72" r="20045"/>
          <a:stretch/>
        </p:blipFill>
        <p:spPr bwMode="auto">
          <a:xfrm>
            <a:off x="533400" y="2704544"/>
            <a:ext cx="2362200" cy="2352728"/>
          </a:xfrm>
          <a:prstGeom prst="rect">
            <a:avLst/>
          </a:prstGeom>
          <a:noFill/>
          <a:extLst>
            <a:ext uri="{909E8E84-426E-40dd-AFC4-6F175D3DCCD1}">
              <a14:hiddenFill xmlns="" xmlns:a14="http://schemas.microsoft.com/office/drawing/2010/main">
                <a:solidFill>
                  <a:srgbClr val="FFFFFF"/>
                </a:solidFill>
              </a14:hiddenFill>
            </a:ext>
          </a:extLst>
        </p:spPr>
      </p:pic>
      <p:pic>
        <p:nvPicPr>
          <p:cNvPr id="5128" name="Picture 8" descr="http://3.bp.blogspot.com/_A8ddo0sljwY/TIXWEYSmQQI/AAAAAAAAAjg/3jAnkEgh9AI/s1600/shirky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342" r="22807"/>
          <a:stretch/>
        </p:blipFill>
        <p:spPr bwMode="auto">
          <a:xfrm>
            <a:off x="6187439" y="2676026"/>
            <a:ext cx="2143681" cy="234341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0EF2FA-AB34-634F-ABF3-3052E3650DC7}"/>
              </a:ext>
            </a:extLst>
          </p:cNvPr>
          <p:cNvSpPr txBox="1"/>
          <p:nvPr/>
        </p:nvSpPr>
        <p:spPr>
          <a:xfrm>
            <a:off x="6770940" y="5370696"/>
            <a:ext cx="976678" cy="369332"/>
          </a:xfrm>
          <a:prstGeom prst="rect">
            <a:avLst/>
          </a:prstGeom>
          <a:noFill/>
        </p:spPr>
        <p:txBody>
          <a:bodyPr wrap="none" rtlCol="0">
            <a:spAutoFit/>
          </a:bodyPr>
          <a:lstStyle/>
          <a:p>
            <a:r>
              <a:rPr lang="en-US" dirty="0"/>
              <a:t>Web 2.0</a:t>
            </a:r>
          </a:p>
        </p:txBody>
      </p:sp>
    </p:spTree>
    <p:extLst>
      <p:ext uri="{BB962C8B-B14F-4D97-AF65-F5344CB8AC3E}">
        <p14:creationId xmlns:p14="http://schemas.microsoft.com/office/powerpoint/2010/main" val="2818153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839200" cy="1143000"/>
          </a:xfrm>
        </p:spPr>
        <p:txBody>
          <a:bodyPr>
            <a:normAutofit/>
          </a:bodyPr>
          <a:lstStyle/>
          <a:p>
            <a:pPr algn="l"/>
            <a:r>
              <a:rPr lang="en-US" sz="2400" b="1" dirty="0">
                <a:solidFill>
                  <a:srgbClr val="000000"/>
                </a:solidFill>
              </a:rPr>
              <a:t>United States: </a:t>
            </a:r>
            <a:r>
              <a:rPr lang="en-US" sz="2400" b="1" dirty="0" err="1">
                <a:solidFill>
                  <a:srgbClr val="000000"/>
                </a:solidFill>
              </a:rPr>
              <a:t>GroundReport</a:t>
            </a:r>
            <a:r>
              <a:rPr lang="en-US" sz="2400" b="1" dirty="0">
                <a:solidFill>
                  <a:srgbClr val="000000"/>
                </a:solidFill>
              </a:rPr>
              <a:t>, </a:t>
            </a:r>
            <a:r>
              <a:rPr lang="en-US" sz="2400" b="1" dirty="0" err="1">
                <a:solidFill>
                  <a:srgbClr val="000000"/>
                </a:solidFill>
              </a:rPr>
              <a:t>Allvoices</a:t>
            </a:r>
            <a:r>
              <a:rPr lang="en-US" sz="2400" b="1" dirty="0">
                <a:solidFill>
                  <a:srgbClr val="000000"/>
                </a:solidFill>
              </a:rPr>
              <a:t>, </a:t>
            </a:r>
            <a:r>
              <a:rPr lang="en-US" sz="2400" b="1" dirty="0" err="1">
                <a:solidFill>
                  <a:srgbClr val="000000"/>
                </a:solidFill>
              </a:rPr>
              <a:t>Demotix</a:t>
            </a:r>
            <a:endParaRPr lang="en-US" sz="2400" b="1" dirty="0">
              <a:solidFill>
                <a:srgbClr val="000000"/>
              </a:solidFill>
            </a:endParaRPr>
          </a:p>
        </p:txBody>
      </p:sp>
      <p:pic>
        <p:nvPicPr>
          <p:cNvPr id="5" name="Content Placeholder 4" descr="Screenshot of Google Chrome (1-24-19, 15-46-3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611" b="-2102"/>
          <a:stretch/>
        </p:blipFill>
        <p:spPr>
          <a:xfrm>
            <a:off x="562740" y="1506602"/>
            <a:ext cx="3842444" cy="1306054"/>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416" y="1473651"/>
            <a:ext cx="3601413" cy="304679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5745" y="3748087"/>
            <a:ext cx="3560110" cy="3109913"/>
          </a:xfrm>
          <a:prstGeom prst="rect">
            <a:avLst/>
          </a:prstGeom>
        </p:spPr>
      </p:pic>
      <p:sp>
        <p:nvSpPr>
          <p:cNvPr id="3" name="TextBox 2">
            <a:extLst>
              <a:ext uri="{FF2B5EF4-FFF2-40B4-BE49-F238E27FC236}">
                <a16:creationId xmlns:a16="http://schemas.microsoft.com/office/drawing/2014/main" id="{A95A91A2-FEED-9C44-BA87-DC603B75B841}"/>
              </a:ext>
            </a:extLst>
          </p:cNvPr>
          <p:cNvSpPr txBox="1"/>
          <p:nvPr/>
        </p:nvSpPr>
        <p:spPr>
          <a:xfrm>
            <a:off x="838200" y="2826837"/>
            <a:ext cx="3842444" cy="1200329"/>
          </a:xfrm>
          <a:prstGeom prst="rect">
            <a:avLst/>
          </a:prstGeom>
          <a:noFill/>
        </p:spPr>
        <p:txBody>
          <a:bodyPr wrap="square" rtlCol="0">
            <a:spAutoFit/>
          </a:bodyPr>
          <a:lstStyle/>
          <a:p>
            <a:r>
              <a:rPr lang="en-US" dirty="0"/>
              <a:t>Used a Wikipedia-like model of volunteer editors and community feedback, combined with a star rating system.</a:t>
            </a:r>
          </a:p>
        </p:txBody>
      </p:sp>
    </p:spTree>
    <p:extLst>
      <p:ext uri="{BB962C8B-B14F-4D97-AF65-F5344CB8AC3E}">
        <p14:creationId xmlns:p14="http://schemas.microsoft.com/office/powerpoint/2010/main" val="27717964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229600" cy="1143000"/>
          </a:xfrm>
        </p:spPr>
        <p:txBody>
          <a:bodyPr>
            <a:normAutofit/>
          </a:bodyPr>
          <a:lstStyle/>
          <a:p>
            <a:r>
              <a:rPr lang="en-US" sz="3600" b="1" dirty="0">
                <a:solidFill>
                  <a:srgbClr val="000000"/>
                </a:solidFill>
              </a:rPr>
              <a:t>South Korea: </a:t>
            </a:r>
            <a:r>
              <a:rPr lang="en-US" sz="3600" b="1" dirty="0" err="1">
                <a:solidFill>
                  <a:srgbClr val="000000"/>
                </a:solidFill>
              </a:rPr>
              <a:t>OhMyNews</a:t>
            </a:r>
            <a:endParaRPr lang="en-US" sz="3600" b="1" dirty="0">
              <a:solidFill>
                <a:srgbClr val="000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407501"/>
            <a:ext cx="6712043" cy="4919297"/>
          </a:xfrm>
        </p:spPr>
      </p:pic>
      <p:pic>
        <p:nvPicPr>
          <p:cNvPr id="5" name="Picture 4" descr="A picture containing person&#10;&#10;Description automatically generated">
            <a:extLst>
              <a:ext uri="{FF2B5EF4-FFF2-40B4-BE49-F238E27FC236}">
                <a16:creationId xmlns:a16="http://schemas.microsoft.com/office/drawing/2014/main" id="{A8CF8A9B-DC12-EC40-B7AE-99D592449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2514600"/>
            <a:ext cx="1981200" cy="2147801"/>
          </a:xfrm>
          <a:prstGeom prst="rect">
            <a:avLst/>
          </a:prstGeom>
        </p:spPr>
      </p:pic>
      <p:sp>
        <p:nvSpPr>
          <p:cNvPr id="6" name="TextBox 5">
            <a:extLst>
              <a:ext uri="{FF2B5EF4-FFF2-40B4-BE49-F238E27FC236}">
                <a16:creationId xmlns:a16="http://schemas.microsoft.com/office/drawing/2014/main" id="{B2F589A5-0C85-7F49-B5AC-8A4BA65D0CB0}"/>
              </a:ext>
            </a:extLst>
          </p:cNvPr>
          <p:cNvSpPr txBox="1"/>
          <p:nvPr/>
        </p:nvSpPr>
        <p:spPr>
          <a:xfrm>
            <a:off x="6756891" y="5029200"/>
            <a:ext cx="2183418" cy="369332"/>
          </a:xfrm>
          <a:prstGeom prst="rect">
            <a:avLst/>
          </a:prstGeom>
          <a:noFill/>
        </p:spPr>
        <p:txBody>
          <a:bodyPr wrap="none" rtlCol="0">
            <a:spAutoFit/>
          </a:bodyPr>
          <a:lstStyle/>
          <a:p>
            <a:r>
              <a:rPr lang="en-US" dirty="0"/>
              <a:t>Founder: Oh Yeon-ho</a:t>
            </a:r>
          </a:p>
        </p:txBody>
      </p:sp>
    </p:spTree>
    <p:extLst>
      <p:ext uri="{BB962C8B-B14F-4D97-AF65-F5344CB8AC3E}">
        <p14:creationId xmlns:p14="http://schemas.microsoft.com/office/powerpoint/2010/main" val="3852607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000000"/>
                </a:solidFill>
                <a:latin typeface="Arial"/>
                <a:cs typeface="Arial"/>
              </a:rPr>
              <a:t>Taiwan: </a:t>
            </a:r>
            <a:r>
              <a:rPr lang="en-US" sz="3600" b="1" dirty="0" err="1">
                <a:solidFill>
                  <a:srgbClr val="000000"/>
                </a:solidFill>
                <a:latin typeface="Arial"/>
                <a:cs typeface="Arial"/>
              </a:rPr>
              <a:t>Peopo</a:t>
            </a:r>
            <a:r>
              <a:rPr lang="en-US" sz="3600" b="1" dirty="0">
                <a:solidFill>
                  <a:srgbClr val="000000"/>
                </a:solidFill>
                <a:latin typeface="Arial"/>
                <a:cs typeface="Arial"/>
              </a:rPr>
              <a:t> News</a:t>
            </a:r>
          </a:p>
        </p:txBody>
      </p:sp>
      <p:pic>
        <p:nvPicPr>
          <p:cNvPr id="6" name="Content Placeholder 5" descr="Graphical user interface&#10;&#10;Description automatically generated">
            <a:extLst>
              <a:ext uri="{FF2B5EF4-FFF2-40B4-BE49-F238E27FC236}">
                <a16:creationId xmlns:a16="http://schemas.microsoft.com/office/drawing/2014/main" id="{C08BF714-5128-1F48-8458-B2E3CC2084E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828800"/>
            <a:ext cx="8918725" cy="3424152"/>
          </a:xfrm>
        </p:spPr>
      </p:pic>
      <p:sp>
        <p:nvSpPr>
          <p:cNvPr id="8" name="Rectangle 8"/>
          <p:cNvSpPr>
            <a:spLocks noChangeArrowheads="1"/>
          </p:cNvSpPr>
          <p:nvPr/>
        </p:nvSpPr>
        <p:spPr bwMode="auto">
          <a:xfrm>
            <a:off x="6629400" y="1371600"/>
            <a:ext cx="2286000" cy="1800225"/>
          </a:xfrm>
          <a:prstGeom prst="rect">
            <a:avLst/>
          </a:prstGeom>
          <a:noFill/>
          <a:ln w="38100">
            <a:solidFill>
              <a:srgbClr val="FF0000"/>
            </a:solidFill>
            <a:miter lim="800000"/>
            <a:headEnd/>
            <a:tailEnd/>
          </a:ln>
          <a:effectLst/>
          <a:extLst>
            <a:ext uri="{909E8E84-426E-40dd-AFC4-6F175D3DCCD1}">
              <a14:hiddenFill xmlns="" xmlns:a14="http://schemas.microsoft.com/office/drawing/2010/main">
                <a:solidFill>
                  <a:srgbClr val="FF0000">
                    <a:alpha val="24001"/>
                  </a:srgbClr>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4739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315199" cy="1143000"/>
          </a:xfrm>
        </p:spPr>
        <p:txBody>
          <a:bodyPr>
            <a:normAutofit fontScale="90000"/>
          </a:bodyPr>
          <a:lstStyle/>
          <a:p>
            <a:pPr algn="l"/>
            <a:r>
              <a:rPr lang="en-US" sz="3600" b="1" dirty="0"/>
              <a:t>Types of Citizen Journalism</a:t>
            </a:r>
          </a:p>
        </p:txBody>
      </p:sp>
      <p:sp>
        <p:nvSpPr>
          <p:cNvPr id="3" name="Content Placeholder 2"/>
          <p:cNvSpPr>
            <a:spLocks noGrp="1"/>
          </p:cNvSpPr>
          <p:nvPr>
            <p:ph idx="1"/>
          </p:nvPr>
        </p:nvSpPr>
        <p:spPr>
          <a:xfrm>
            <a:off x="304800" y="1524000"/>
            <a:ext cx="7848600" cy="4572000"/>
          </a:xfrm>
        </p:spPr>
        <p:txBody>
          <a:bodyPr>
            <a:noAutofit/>
          </a:bodyPr>
          <a:lstStyle/>
          <a:p>
            <a:pPr marL="0" indent="0">
              <a:buNone/>
            </a:pPr>
            <a:r>
              <a:rPr lang="en-US" sz="2800" dirty="0">
                <a:solidFill>
                  <a:schemeClr val="tx1"/>
                </a:solidFill>
              </a:rPr>
              <a:t>(1) Use eyewitness accounts</a:t>
            </a:r>
          </a:p>
          <a:p>
            <a:pPr marL="0" indent="0">
              <a:buNone/>
            </a:pPr>
            <a:r>
              <a:rPr lang="en-US" sz="2800" dirty="0">
                <a:solidFill>
                  <a:schemeClr val="tx1"/>
                </a:solidFill>
              </a:rPr>
              <a:t>(2) Integrate user participation into news coverage</a:t>
            </a:r>
          </a:p>
          <a:p>
            <a:pPr marL="0" indent="0">
              <a:buNone/>
            </a:pPr>
            <a:r>
              <a:rPr lang="en-US" sz="2800" dirty="0">
                <a:solidFill>
                  <a:schemeClr val="tx1"/>
                </a:solidFill>
              </a:rPr>
              <a:t>(3) News broken on the web</a:t>
            </a:r>
          </a:p>
          <a:p>
            <a:pPr marL="0" indent="0">
              <a:buNone/>
            </a:pPr>
            <a:r>
              <a:rPr lang="en-US" sz="2800" dirty="0">
                <a:solidFill>
                  <a:schemeClr val="tx1"/>
                </a:solidFill>
              </a:rPr>
              <a:t>(4) Engage the public to collectively develop journalism</a:t>
            </a:r>
          </a:p>
          <a:p>
            <a:pPr marL="0" indent="0">
              <a:buNone/>
            </a:pPr>
            <a:endParaRPr lang="en-US" sz="2800" dirty="0"/>
          </a:p>
          <a:p>
            <a:pPr marL="0" indent="0">
              <a:buNone/>
            </a:pPr>
            <a:r>
              <a:rPr lang="en-US" sz="2800" dirty="0"/>
              <a:t>-- These activities are integrating to become part of the “routine reflex” of the news industry.</a:t>
            </a:r>
          </a:p>
          <a:p>
            <a:pPr marL="0" indent="0">
              <a:buNone/>
            </a:pPr>
            <a:endParaRPr lang="en-US" sz="2800" dirty="0"/>
          </a:p>
        </p:txBody>
      </p:sp>
    </p:spTree>
    <p:extLst>
      <p:ext uri="{BB962C8B-B14F-4D97-AF65-F5344CB8AC3E}">
        <p14:creationId xmlns:p14="http://schemas.microsoft.com/office/powerpoint/2010/main" val="275429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7924800" cy="1295400"/>
          </a:xfrm>
        </p:spPr>
        <p:txBody>
          <a:bodyPr>
            <a:noAutofit/>
          </a:bodyPr>
          <a:lstStyle/>
          <a:p>
            <a:pPr algn="l"/>
            <a:r>
              <a:rPr lang="en-US" altLang="zh-TW" sz="3600" b="1" spc="-150" dirty="0"/>
              <a:t>Characteristics of </a:t>
            </a:r>
            <a:r>
              <a:rPr lang="en-US" sz="3600" b="1" spc="-150" dirty="0"/>
              <a:t>Citizen Journalism</a:t>
            </a:r>
          </a:p>
        </p:txBody>
      </p:sp>
      <p:sp>
        <p:nvSpPr>
          <p:cNvPr id="3" name="Content Placeholder 2"/>
          <p:cNvSpPr>
            <a:spLocks noGrp="1"/>
          </p:cNvSpPr>
          <p:nvPr>
            <p:ph idx="1"/>
          </p:nvPr>
        </p:nvSpPr>
        <p:spPr>
          <a:xfrm>
            <a:off x="304800" y="1524000"/>
            <a:ext cx="7772400" cy="5010708"/>
          </a:xfrm>
        </p:spPr>
        <p:txBody>
          <a:bodyPr>
            <a:noAutofit/>
          </a:bodyPr>
          <a:lstStyle/>
          <a:p>
            <a:r>
              <a:rPr lang="en-US" altLang="zh-TW" sz="2400" b="1" dirty="0"/>
              <a:t>Approach: </a:t>
            </a:r>
          </a:p>
          <a:p>
            <a:pPr lvl="1"/>
            <a:r>
              <a:rPr lang="en-US" altLang="zh-TW" sz="2400" dirty="0"/>
              <a:t>Non-mainstream view point</a:t>
            </a:r>
          </a:p>
          <a:p>
            <a:pPr lvl="1"/>
            <a:r>
              <a:rPr lang="en-US" altLang="zh-TW" sz="2400" dirty="0"/>
              <a:t>Anti-hegemony</a:t>
            </a:r>
            <a:r>
              <a:rPr lang="zh-CN" altLang="en-US" sz="2400" dirty="0"/>
              <a:t>（反霸權主義）</a:t>
            </a:r>
            <a:endParaRPr lang="en-US" altLang="zh-TW" sz="2400" dirty="0"/>
          </a:p>
          <a:p>
            <a:r>
              <a:rPr lang="en-US" altLang="zh-TW" sz="2400" b="1" dirty="0"/>
              <a:t>News Content: </a:t>
            </a:r>
          </a:p>
          <a:p>
            <a:pPr lvl="1"/>
            <a:r>
              <a:rPr lang="en-US" altLang="zh-TW" sz="2400" dirty="0"/>
              <a:t>More social, political, and cultural issues</a:t>
            </a:r>
          </a:p>
          <a:p>
            <a:pPr lvl="1"/>
            <a:r>
              <a:rPr lang="en-US" altLang="zh-TW" sz="2400" dirty="0"/>
              <a:t>Reflects the interests of minorities and marginalized groups</a:t>
            </a:r>
            <a:r>
              <a:rPr lang="zh-CN" altLang="en-US" sz="2400" dirty="0"/>
              <a:t>（邊緣化群體）</a:t>
            </a:r>
            <a:endParaRPr lang="en-US" altLang="zh-TW" sz="2400" dirty="0"/>
          </a:p>
          <a:p>
            <a:r>
              <a:rPr lang="en-US" altLang="zh-TW" sz="2400" b="1" dirty="0"/>
              <a:t>Reporting style: </a:t>
            </a:r>
          </a:p>
          <a:p>
            <a:pPr lvl="1"/>
            <a:r>
              <a:rPr lang="en-US" altLang="zh-TW" sz="2400" dirty="0"/>
              <a:t>Advocacy, promote social movement </a:t>
            </a:r>
          </a:p>
          <a:p>
            <a:pPr lvl="1"/>
            <a:r>
              <a:rPr lang="en-US" altLang="zh-TW" sz="2400" u="sng" dirty="0"/>
              <a:t>Subjective</a:t>
            </a:r>
            <a:r>
              <a:rPr lang="en-US" altLang="zh-TW" sz="2400" dirty="0"/>
              <a:t> perspective </a:t>
            </a:r>
          </a:p>
          <a:p>
            <a:pPr lvl="1"/>
            <a:r>
              <a:rPr lang="en-US" altLang="zh-TW" sz="2400" dirty="0"/>
              <a:t>Interactive</a:t>
            </a:r>
          </a:p>
          <a:p>
            <a:pPr>
              <a:buFont typeface="Wingdings" pitchFamily="2" charset="2"/>
              <a:buNone/>
            </a:pPr>
            <a:endParaRPr lang="en-US" sz="2100" dirty="0"/>
          </a:p>
        </p:txBody>
      </p:sp>
    </p:spTree>
    <p:extLst>
      <p:ext uri="{BB962C8B-B14F-4D97-AF65-F5344CB8AC3E}">
        <p14:creationId xmlns:p14="http://schemas.microsoft.com/office/powerpoint/2010/main" val="286415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Rectangle 4"/>
          <p:cNvSpPr>
            <a:spLocks noGrp="1" noChangeArrowheads="1"/>
          </p:cNvSpPr>
          <p:nvPr>
            <p:ph type="title"/>
          </p:nvPr>
        </p:nvSpPr>
        <p:spPr>
          <a:xfrm>
            <a:off x="457200" y="216243"/>
            <a:ext cx="8229600" cy="1143000"/>
          </a:xfrm>
        </p:spPr>
        <p:txBody>
          <a:bodyPr>
            <a:normAutofit fontScale="90000"/>
          </a:bodyPr>
          <a:lstStyle/>
          <a:p>
            <a:r>
              <a:rPr lang="en-US" altLang="zh-TW" sz="3600" b="1" dirty="0"/>
              <a:t>Strength of </a:t>
            </a:r>
            <a:r>
              <a:rPr lang="en-US" sz="3600" b="1" dirty="0"/>
              <a:t>Citizen Journalism</a:t>
            </a:r>
            <a:endParaRPr lang="en-US" altLang="zh-TW" sz="3600" b="1" dirty="0"/>
          </a:p>
        </p:txBody>
      </p:sp>
      <p:sp>
        <p:nvSpPr>
          <p:cNvPr id="185349" name="Rectangle 5"/>
          <p:cNvSpPr>
            <a:spLocks noGrp="1" noChangeArrowheads="1"/>
          </p:cNvSpPr>
          <p:nvPr>
            <p:ph sz="half" idx="1"/>
          </p:nvPr>
        </p:nvSpPr>
        <p:spPr>
          <a:xfrm>
            <a:off x="533400" y="1295400"/>
            <a:ext cx="8458200" cy="5334000"/>
          </a:xfrm>
          <a:noFill/>
        </p:spPr>
        <p:txBody>
          <a:bodyPr>
            <a:noAutofit/>
          </a:bodyPr>
          <a:lstStyle/>
          <a:p>
            <a:pPr>
              <a:lnSpc>
                <a:spcPct val="80000"/>
              </a:lnSpc>
            </a:pPr>
            <a:endParaRPr lang="en-US" altLang="zh-TW" sz="2800" dirty="0"/>
          </a:p>
          <a:p>
            <a:pPr>
              <a:lnSpc>
                <a:spcPct val="80000"/>
              </a:lnSpc>
            </a:pPr>
            <a:r>
              <a:rPr lang="en-US" altLang="zh-TW" sz="2800" dirty="0"/>
              <a:t>Equal access to the power of communication</a:t>
            </a:r>
          </a:p>
          <a:p>
            <a:pPr marL="0" indent="0">
              <a:lnSpc>
                <a:spcPct val="80000"/>
              </a:lnSpc>
              <a:buNone/>
            </a:pPr>
            <a:endParaRPr lang="en-US" altLang="zh-TW" sz="100" dirty="0"/>
          </a:p>
          <a:p>
            <a:pPr>
              <a:lnSpc>
                <a:spcPct val="80000"/>
              </a:lnSpc>
            </a:pPr>
            <a:r>
              <a:rPr lang="en-US" altLang="zh-TW" sz="2800" dirty="0"/>
              <a:t>Low cost (cheap labor)</a:t>
            </a:r>
          </a:p>
          <a:p>
            <a:pPr>
              <a:lnSpc>
                <a:spcPct val="80000"/>
              </a:lnSpc>
            </a:pPr>
            <a:r>
              <a:rPr lang="en-US" altLang="zh-TW" sz="2800" dirty="0"/>
              <a:t>Cover </a:t>
            </a:r>
            <a:r>
              <a:rPr lang="en-US" altLang="zh-TW" sz="2800" u="sng" dirty="0"/>
              <a:t>more events</a:t>
            </a:r>
            <a:endParaRPr lang="en-US" altLang="zh-TW" sz="2800" dirty="0"/>
          </a:p>
          <a:p>
            <a:pPr>
              <a:lnSpc>
                <a:spcPct val="80000"/>
              </a:lnSpc>
            </a:pPr>
            <a:r>
              <a:rPr lang="en-US" altLang="zh-TW" sz="2800" dirty="0"/>
              <a:t>Multiple perspectives</a:t>
            </a:r>
          </a:p>
          <a:p>
            <a:pPr>
              <a:lnSpc>
                <a:spcPct val="80000"/>
              </a:lnSpc>
            </a:pPr>
            <a:r>
              <a:rPr lang="en-US" altLang="zh-TW" sz="2800" dirty="0"/>
              <a:t>Creativity in reporting</a:t>
            </a:r>
          </a:p>
          <a:p>
            <a:pPr marL="0" indent="0">
              <a:lnSpc>
                <a:spcPct val="80000"/>
              </a:lnSpc>
              <a:buNone/>
            </a:pPr>
            <a:endParaRPr lang="en-US" altLang="zh-TW" sz="2000" dirty="0"/>
          </a:p>
        </p:txBody>
      </p:sp>
    </p:spTree>
    <p:extLst>
      <p:ext uri="{BB962C8B-B14F-4D97-AF65-F5344CB8AC3E}">
        <p14:creationId xmlns:p14="http://schemas.microsoft.com/office/powerpoint/2010/main" val="278913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3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34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34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34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3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59B8-E031-5A49-9272-BF57EE418F3C}"/>
              </a:ext>
            </a:extLst>
          </p:cNvPr>
          <p:cNvSpPr>
            <a:spLocks noGrp="1"/>
          </p:cNvSpPr>
          <p:nvPr>
            <p:ph type="title"/>
          </p:nvPr>
        </p:nvSpPr>
        <p:spPr>
          <a:xfrm>
            <a:off x="1524000" y="990600"/>
            <a:ext cx="5937755" cy="1188720"/>
          </a:xfrm>
        </p:spPr>
        <p:txBody>
          <a:bodyPr>
            <a:normAutofit/>
          </a:bodyPr>
          <a:lstStyle/>
          <a:p>
            <a:r>
              <a:rPr lang="en-US" sz="2800" dirty="0"/>
              <a:t>Returning to an earlier Question…</a:t>
            </a:r>
            <a:endParaRPr lang="en-US" dirty="0"/>
          </a:p>
        </p:txBody>
      </p:sp>
      <p:sp>
        <p:nvSpPr>
          <p:cNvPr id="3" name="Content Placeholder 2">
            <a:extLst>
              <a:ext uri="{FF2B5EF4-FFF2-40B4-BE49-F238E27FC236}">
                <a16:creationId xmlns:a16="http://schemas.microsoft.com/office/drawing/2014/main" id="{355FBA10-1BA4-BC4E-B1B5-39986F5D0296}"/>
              </a:ext>
            </a:extLst>
          </p:cNvPr>
          <p:cNvSpPr>
            <a:spLocks noGrp="1"/>
          </p:cNvSpPr>
          <p:nvPr>
            <p:ph idx="1"/>
          </p:nvPr>
        </p:nvSpPr>
        <p:spPr>
          <a:xfrm>
            <a:off x="955422" y="2667000"/>
            <a:ext cx="7238999" cy="3762755"/>
          </a:xfrm>
        </p:spPr>
        <p:txBody>
          <a:bodyPr>
            <a:normAutofit lnSpcReduction="10000"/>
          </a:bodyPr>
          <a:lstStyle/>
          <a:p>
            <a:pPr marL="228600" lvl="1" indent="0">
              <a:lnSpc>
                <a:spcPct val="80000"/>
              </a:lnSpc>
              <a:buNone/>
            </a:pPr>
            <a:r>
              <a:rPr lang="en-US" sz="2800" dirty="0"/>
              <a:t>Does more information mean more truth?</a:t>
            </a:r>
          </a:p>
          <a:p>
            <a:pPr marL="228600" lvl="1" indent="0">
              <a:lnSpc>
                <a:spcPct val="80000"/>
              </a:lnSpc>
              <a:buNone/>
            </a:pPr>
            <a:endParaRPr lang="en-US" altLang="zh-TW" sz="2200" dirty="0"/>
          </a:p>
          <a:p>
            <a:pPr lvl="1">
              <a:lnSpc>
                <a:spcPct val="80000"/>
              </a:lnSpc>
            </a:pPr>
            <a:r>
              <a:rPr lang="en-US" altLang="zh-TW" sz="2200" dirty="0"/>
              <a:t>Agenda setting theory: News media have the power of influencing the </a:t>
            </a:r>
            <a:r>
              <a:rPr lang="en-US" altLang="zh-TW" sz="2200" b="1" dirty="0"/>
              <a:t>importance</a:t>
            </a:r>
            <a:r>
              <a:rPr lang="en-US" altLang="zh-TW" sz="2200" dirty="0"/>
              <a:t> placed on the topics of the public agenda</a:t>
            </a:r>
          </a:p>
          <a:p>
            <a:pPr lvl="2">
              <a:lnSpc>
                <a:spcPct val="80000"/>
              </a:lnSpc>
            </a:pPr>
            <a:r>
              <a:rPr lang="en-US" altLang="zh-TW" sz="1800" dirty="0"/>
              <a:t>The media may not be good at telling you what to think but it’s good at telling you what to think </a:t>
            </a:r>
            <a:r>
              <a:rPr lang="en-US" altLang="zh-TW" sz="1800" b="1" dirty="0"/>
              <a:t>about</a:t>
            </a:r>
            <a:r>
              <a:rPr lang="en-US" altLang="zh-TW" sz="1800" dirty="0"/>
              <a:t>.</a:t>
            </a:r>
          </a:p>
          <a:p>
            <a:pPr lvl="1">
              <a:lnSpc>
                <a:spcPct val="80000"/>
              </a:lnSpc>
            </a:pPr>
            <a:r>
              <a:rPr lang="en-US" altLang="zh-TW" sz="2200" dirty="0"/>
              <a:t>The emergence of citizen journalism makes it such that mainstream news outlet no longer sets the public’s agenda in terms of what is important to the society</a:t>
            </a:r>
          </a:p>
          <a:p>
            <a:pPr lvl="1">
              <a:lnSpc>
                <a:spcPct val="80000"/>
              </a:lnSpc>
            </a:pPr>
            <a:r>
              <a:rPr lang="en-US" altLang="zh-TW" sz="2200" dirty="0"/>
              <a:t>But! Personalized/customized news subscriptions do…</a:t>
            </a:r>
          </a:p>
          <a:p>
            <a:pPr lvl="2">
              <a:lnSpc>
                <a:spcPct val="80000"/>
              </a:lnSpc>
            </a:pPr>
            <a:r>
              <a:rPr lang="en-US" altLang="zh-TW" sz="2000" dirty="0"/>
              <a:t>Broadcasting </a:t>
            </a:r>
            <a:r>
              <a:rPr lang="en-US" altLang="zh-TW" sz="2000" dirty="0">
                <a:sym typeface="Wingdings" pitchFamily="2" charset="2"/>
              </a:rPr>
              <a:t> Narrowcasting</a:t>
            </a:r>
            <a:endParaRPr lang="en-US" altLang="zh-TW" sz="2000" dirty="0"/>
          </a:p>
          <a:p>
            <a:endParaRPr lang="en-US" dirty="0"/>
          </a:p>
        </p:txBody>
      </p:sp>
    </p:spTree>
    <p:extLst>
      <p:ext uri="{BB962C8B-B14F-4D97-AF65-F5344CB8AC3E}">
        <p14:creationId xmlns:p14="http://schemas.microsoft.com/office/powerpoint/2010/main" val="81139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Rectangle 4"/>
          <p:cNvSpPr>
            <a:spLocks noGrp="1" noChangeArrowheads="1"/>
          </p:cNvSpPr>
          <p:nvPr>
            <p:ph type="title"/>
          </p:nvPr>
        </p:nvSpPr>
        <p:spPr>
          <a:xfrm>
            <a:off x="681990" y="304800"/>
            <a:ext cx="7696200" cy="1143000"/>
          </a:xfrm>
        </p:spPr>
        <p:txBody>
          <a:bodyPr>
            <a:noAutofit/>
          </a:bodyPr>
          <a:lstStyle/>
          <a:p>
            <a:r>
              <a:rPr lang="en-US" altLang="zh-TW" sz="3600" b="1" dirty="0"/>
              <a:t>Weakness of </a:t>
            </a:r>
            <a:r>
              <a:rPr lang="en-US" sz="3600" b="1" dirty="0"/>
              <a:t>Citizen Journalism</a:t>
            </a:r>
            <a:endParaRPr lang="en-US" altLang="zh-TW" sz="3600" b="1" dirty="0"/>
          </a:p>
        </p:txBody>
      </p:sp>
      <p:sp>
        <p:nvSpPr>
          <p:cNvPr id="185350" name="Rectangle 6"/>
          <p:cNvSpPr>
            <a:spLocks noGrp="1" noChangeArrowheads="1"/>
          </p:cNvSpPr>
          <p:nvPr>
            <p:ph sz="half" idx="1"/>
          </p:nvPr>
        </p:nvSpPr>
        <p:spPr>
          <a:xfrm>
            <a:off x="685800" y="1600200"/>
            <a:ext cx="7692390" cy="4953000"/>
          </a:xfrm>
          <a:noFill/>
        </p:spPr>
        <p:txBody>
          <a:bodyPr>
            <a:normAutofit lnSpcReduction="10000"/>
          </a:bodyPr>
          <a:lstStyle/>
          <a:p>
            <a:pPr>
              <a:lnSpc>
                <a:spcPct val="80000"/>
              </a:lnSpc>
            </a:pPr>
            <a:endParaRPr lang="en-US" altLang="zh-TW" sz="2800" dirty="0"/>
          </a:p>
          <a:p>
            <a:pPr>
              <a:lnSpc>
                <a:spcPct val="80000"/>
              </a:lnSpc>
            </a:pPr>
            <a:r>
              <a:rPr lang="en-US" altLang="zh-TW" sz="3000" dirty="0"/>
              <a:t>Subjective, trivial </a:t>
            </a:r>
          </a:p>
          <a:p>
            <a:pPr>
              <a:lnSpc>
                <a:spcPct val="80000"/>
              </a:lnSpc>
            </a:pPr>
            <a:endParaRPr lang="en-US" altLang="zh-TW" sz="3000" dirty="0"/>
          </a:p>
          <a:p>
            <a:pPr>
              <a:lnSpc>
                <a:spcPct val="80000"/>
              </a:lnSpc>
            </a:pPr>
            <a:r>
              <a:rPr lang="en-US" altLang="zh-TW" sz="3000" dirty="0"/>
              <a:t>People can become paparazzi</a:t>
            </a:r>
            <a:r>
              <a:rPr lang="zh-CN" altLang="en-US" sz="3000" dirty="0"/>
              <a:t>（狗仔）</a:t>
            </a:r>
            <a:r>
              <a:rPr lang="en-US" altLang="zh-TW" sz="3000" dirty="0"/>
              <a:t> (privacy issue)</a:t>
            </a:r>
          </a:p>
          <a:p>
            <a:pPr marL="0" indent="0">
              <a:lnSpc>
                <a:spcPct val="80000"/>
              </a:lnSpc>
              <a:buNone/>
            </a:pPr>
            <a:endParaRPr lang="en-US" altLang="zh-TW" sz="3000" dirty="0"/>
          </a:p>
          <a:p>
            <a:pPr>
              <a:lnSpc>
                <a:spcPct val="80000"/>
              </a:lnSpc>
            </a:pPr>
            <a:r>
              <a:rPr lang="en-US" altLang="zh-TW" sz="3000" dirty="0"/>
              <a:t>No gate-keeping </a:t>
            </a:r>
          </a:p>
          <a:p>
            <a:pPr lvl="1">
              <a:lnSpc>
                <a:spcPct val="80000"/>
              </a:lnSpc>
            </a:pPr>
            <a:r>
              <a:rPr lang="en-US" altLang="zh-TW" sz="2000" dirty="0"/>
              <a:t>lack of training in news values</a:t>
            </a:r>
            <a:endParaRPr lang="en-US" altLang="zh-TW" sz="1800" dirty="0"/>
          </a:p>
          <a:p>
            <a:pPr lvl="1">
              <a:lnSpc>
                <a:spcPct val="80000"/>
              </a:lnSpc>
            </a:pPr>
            <a:r>
              <a:rPr lang="en-US" altLang="zh-TW" sz="1800" dirty="0"/>
              <a:t>Lack of training on news reporting quality (objectivity, neutrality, fair and balance, etc.)</a:t>
            </a:r>
          </a:p>
          <a:p>
            <a:pPr>
              <a:lnSpc>
                <a:spcPct val="80000"/>
              </a:lnSpc>
            </a:pPr>
            <a:endParaRPr lang="en-US" altLang="zh-TW" dirty="0"/>
          </a:p>
          <a:p>
            <a:pPr>
              <a:lnSpc>
                <a:spcPct val="80000"/>
              </a:lnSpc>
            </a:pPr>
            <a:r>
              <a:rPr lang="en-US" altLang="zh-TW" sz="3000" dirty="0"/>
              <a:t>Rumor</a:t>
            </a:r>
            <a:r>
              <a:rPr lang="zh-CN" altLang="en-US" sz="3000" dirty="0"/>
              <a:t>（謠言）</a:t>
            </a:r>
            <a:r>
              <a:rPr lang="en-US" altLang="zh-TW" sz="3000" dirty="0"/>
              <a:t>, credibility problem (lack of accountability</a:t>
            </a:r>
            <a:r>
              <a:rPr lang="zh-CN" altLang="en-US" sz="3000" dirty="0"/>
              <a:t>（問責製）</a:t>
            </a:r>
            <a:r>
              <a:rPr lang="en-US" altLang="zh-TW" sz="3000" dirty="0"/>
              <a:t>)</a:t>
            </a:r>
          </a:p>
          <a:p>
            <a:pPr lvl="1">
              <a:lnSpc>
                <a:spcPct val="80000"/>
              </a:lnSpc>
            </a:pPr>
            <a:endParaRPr lang="en-US" altLang="zh-TW" sz="2600" dirty="0"/>
          </a:p>
          <a:p>
            <a:pPr>
              <a:lnSpc>
                <a:spcPct val="80000"/>
              </a:lnSpc>
            </a:pPr>
            <a:endParaRPr lang="en-US" altLang="zh-TW" dirty="0"/>
          </a:p>
          <a:p>
            <a:pPr>
              <a:lnSpc>
                <a:spcPct val="80000"/>
              </a:lnSpc>
            </a:pPr>
            <a:endParaRPr lang="en-US" altLang="zh-TW" sz="2800" dirty="0"/>
          </a:p>
          <a:p>
            <a:pPr>
              <a:lnSpc>
                <a:spcPct val="80000"/>
              </a:lnSpc>
            </a:pPr>
            <a:endParaRPr lang="en-US" altLang="zh-TW" sz="2000" dirty="0"/>
          </a:p>
          <a:p>
            <a:pPr>
              <a:lnSpc>
                <a:spcPct val="80000"/>
              </a:lnSpc>
            </a:pPr>
            <a:endParaRPr lang="en-US" altLang="zh-TW" sz="2000" dirty="0"/>
          </a:p>
          <a:p>
            <a:pPr>
              <a:lnSpc>
                <a:spcPct val="80000"/>
              </a:lnSpc>
            </a:pPr>
            <a:endParaRPr lang="en-US" altLang="zh-TW" sz="2000" dirty="0"/>
          </a:p>
        </p:txBody>
      </p:sp>
    </p:spTree>
    <p:extLst>
      <p:ext uri="{BB962C8B-B14F-4D97-AF65-F5344CB8AC3E}">
        <p14:creationId xmlns:p14="http://schemas.microsoft.com/office/powerpoint/2010/main" val="13889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3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35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35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35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535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535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b="1" dirty="0"/>
              <a:t>Fake News</a:t>
            </a:r>
          </a:p>
        </p:txBody>
      </p:sp>
      <p:pic>
        <p:nvPicPr>
          <p:cNvPr id="4" name="Content Placeholder 3" descr="fake-news-uc-santa-barbara-current_0.jpg"/>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752600" y="1676400"/>
            <a:ext cx="5638800" cy="4506924"/>
          </a:xfrm>
        </p:spPr>
      </p:pic>
    </p:spTree>
    <p:extLst>
      <p:ext uri="{BB962C8B-B14F-4D97-AF65-F5344CB8AC3E}">
        <p14:creationId xmlns:p14="http://schemas.microsoft.com/office/powerpoint/2010/main" val="4284644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643"/>
            <a:ext cx="8229600" cy="1143000"/>
          </a:xfrm>
        </p:spPr>
        <p:txBody>
          <a:bodyPr>
            <a:normAutofit/>
          </a:bodyPr>
          <a:lstStyle/>
          <a:p>
            <a:r>
              <a:rPr lang="en-US" sz="3600" b="1" dirty="0"/>
              <a:t>Fake News</a:t>
            </a:r>
            <a:endParaRPr lang="en-US" sz="3600" dirty="0"/>
          </a:p>
        </p:txBody>
      </p:sp>
      <p:sp>
        <p:nvSpPr>
          <p:cNvPr id="3" name="Content Placeholder 2"/>
          <p:cNvSpPr>
            <a:spLocks noGrp="1"/>
          </p:cNvSpPr>
          <p:nvPr>
            <p:ph idx="1"/>
          </p:nvPr>
        </p:nvSpPr>
        <p:spPr>
          <a:xfrm>
            <a:off x="152400" y="1447800"/>
            <a:ext cx="8610600" cy="5105400"/>
          </a:xfrm>
        </p:spPr>
        <p:txBody>
          <a:bodyPr>
            <a:normAutofit/>
          </a:bodyPr>
          <a:lstStyle/>
          <a:p>
            <a:r>
              <a:rPr lang="en-US" sz="2000" dirty="0"/>
              <a:t>Fake news: News articles that intentionally and verifiably false. </a:t>
            </a:r>
          </a:p>
          <a:p>
            <a:endParaRPr lang="en-US" sz="1600" dirty="0"/>
          </a:p>
          <a:p>
            <a:pPr lvl="1"/>
            <a:r>
              <a:rPr lang="en-US" sz="1800" dirty="0"/>
              <a:t>It overlaps</a:t>
            </a:r>
            <a:r>
              <a:rPr lang="zh-CN" altLang="en-US" sz="1800" dirty="0"/>
              <a:t>（重疊）</a:t>
            </a:r>
            <a:r>
              <a:rPr lang="en-US" sz="1800" dirty="0"/>
              <a:t> with </a:t>
            </a:r>
            <a:r>
              <a:rPr lang="en-US" sz="1800" u="sng" dirty="0"/>
              <a:t>misinformation</a:t>
            </a:r>
            <a:r>
              <a:rPr lang="en-US" sz="1800" dirty="0"/>
              <a:t> (false or misleading information) and </a:t>
            </a:r>
            <a:r>
              <a:rPr lang="en-US" sz="1800" u="sng" dirty="0"/>
              <a:t>disinformation </a:t>
            </a:r>
            <a:r>
              <a:rPr lang="en-US" sz="1800" dirty="0"/>
              <a:t>(purposefully spread false information)</a:t>
            </a:r>
          </a:p>
          <a:p>
            <a:pPr lvl="1"/>
            <a:r>
              <a:rPr lang="en-US" sz="1800" dirty="0"/>
              <a:t>Commonly spread over </a:t>
            </a:r>
            <a:r>
              <a:rPr lang="en-US" sz="1800" u="sng" dirty="0"/>
              <a:t>clickbait</a:t>
            </a:r>
            <a:r>
              <a:rPr lang="en-US" sz="1800" dirty="0"/>
              <a:t> and bot</a:t>
            </a:r>
            <a:endParaRPr lang="en-US" sz="1800" u="sng" dirty="0"/>
          </a:p>
          <a:p>
            <a:pPr lvl="1"/>
            <a:r>
              <a:rPr lang="en-US" sz="1800" b="1" dirty="0"/>
              <a:t>Clickbait</a:t>
            </a:r>
            <a:r>
              <a:rPr lang="zh-CN" altLang="en-US" sz="1800" b="1" dirty="0"/>
              <a:t>（點擊誘餌）</a:t>
            </a:r>
            <a:r>
              <a:rPr lang="en-US" sz="1800" dirty="0"/>
              <a:t>: A headline or </a:t>
            </a:r>
          </a:p>
          <a:p>
            <a:pPr marL="457200" lvl="1" indent="0">
              <a:buNone/>
            </a:pPr>
            <a:r>
              <a:rPr lang="en-US" sz="1800" dirty="0"/>
              <a:t>the leading words of a </a:t>
            </a:r>
          </a:p>
          <a:p>
            <a:pPr marL="457200" lvl="1" indent="0">
              <a:buNone/>
            </a:pPr>
            <a:r>
              <a:rPr lang="en-US" sz="1800" dirty="0"/>
              <a:t>social media post written </a:t>
            </a:r>
          </a:p>
          <a:p>
            <a:pPr marL="457200" lvl="1" indent="0">
              <a:buNone/>
            </a:pPr>
            <a:r>
              <a:rPr lang="en-US" sz="1800" dirty="0"/>
              <a:t>to attract attention by </a:t>
            </a:r>
          </a:p>
          <a:p>
            <a:pPr marL="457200" lvl="1" indent="0">
              <a:buNone/>
            </a:pPr>
            <a:r>
              <a:rPr lang="en-US" sz="1800" dirty="0"/>
              <a:t>offering odd, </a:t>
            </a:r>
          </a:p>
          <a:p>
            <a:pPr marL="457200" lvl="1" indent="0">
              <a:buNone/>
            </a:pPr>
            <a:r>
              <a:rPr lang="en-US" sz="1800" dirty="0"/>
              <a:t>amazing, or suspenseful </a:t>
            </a:r>
          </a:p>
          <a:p>
            <a:pPr marL="457200" lvl="1" indent="0">
              <a:buNone/>
            </a:pPr>
            <a:r>
              <a:rPr lang="en-US" sz="1800" dirty="0"/>
              <a:t>phrases that induce curiosity</a:t>
            </a:r>
          </a:p>
        </p:txBody>
      </p:sp>
      <p:pic>
        <p:nvPicPr>
          <p:cNvPr id="4" name="Picture 3" descr="clickba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133" y="3429000"/>
            <a:ext cx="3870835" cy="2795603"/>
          </a:xfrm>
          <a:prstGeom prst="rect">
            <a:avLst/>
          </a:prstGeom>
        </p:spPr>
      </p:pic>
    </p:spTree>
    <p:extLst>
      <p:ext uri="{BB962C8B-B14F-4D97-AF65-F5344CB8AC3E}">
        <p14:creationId xmlns:p14="http://schemas.microsoft.com/office/powerpoint/2010/main" val="31587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shot of Google Chrome (1-22-19, 14-36-00).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20" r="-344" b="24390"/>
          <a:stretch/>
        </p:blipFill>
        <p:spPr>
          <a:xfrm>
            <a:off x="152400" y="304800"/>
            <a:ext cx="8791766" cy="4724400"/>
          </a:xfrm>
        </p:spPr>
      </p:pic>
      <p:sp>
        <p:nvSpPr>
          <p:cNvPr id="6" name="Oval 5"/>
          <p:cNvSpPr/>
          <p:nvPr/>
        </p:nvSpPr>
        <p:spPr>
          <a:xfrm>
            <a:off x="685800" y="4191000"/>
            <a:ext cx="685800" cy="457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8" name="Oval 7">
            <a:extLst>
              <a:ext uri="{FF2B5EF4-FFF2-40B4-BE49-F238E27FC236}">
                <a16:creationId xmlns:a16="http://schemas.microsoft.com/office/drawing/2014/main" id="{77468EF9-8228-D84D-B09B-C16700BDFB64}"/>
              </a:ext>
            </a:extLst>
          </p:cNvPr>
          <p:cNvSpPr/>
          <p:nvPr/>
        </p:nvSpPr>
        <p:spPr>
          <a:xfrm>
            <a:off x="663146" y="4579208"/>
            <a:ext cx="1394254" cy="457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0874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8975" y="457200"/>
            <a:ext cx="5937755" cy="1188720"/>
          </a:xfrm>
        </p:spPr>
        <p:txBody>
          <a:bodyPr>
            <a:normAutofit fontScale="90000"/>
          </a:bodyPr>
          <a:lstStyle/>
          <a:p>
            <a:r>
              <a:rPr lang="en-US" sz="3600" b="1" dirty="0"/>
              <a:t>How to spot fake news</a:t>
            </a:r>
          </a:p>
        </p:txBody>
      </p:sp>
      <p:sp>
        <p:nvSpPr>
          <p:cNvPr id="3" name="Content Placeholder 2"/>
          <p:cNvSpPr>
            <a:spLocks noGrp="1"/>
          </p:cNvSpPr>
          <p:nvPr>
            <p:ph idx="1"/>
          </p:nvPr>
        </p:nvSpPr>
        <p:spPr>
          <a:xfrm>
            <a:off x="1568975" y="1999735"/>
            <a:ext cx="8305800" cy="4876800"/>
          </a:xfrm>
        </p:spPr>
        <p:txBody>
          <a:bodyPr>
            <a:normAutofit/>
          </a:bodyPr>
          <a:lstStyle/>
          <a:p>
            <a:r>
              <a:rPr lang="en-US" sz="2000" dirty="0"/>
              <a:t>Most easily used criteria: Source and Intention</a:t>
            </a:r>
          </a:p>
          <a:p>
            <a:endParaRPr lang="en-US" sz="2000" dirty="0"/>
          </a:p>
          <a:p>
            <a:r>
              <a:rPr lang="en-US" sz="2000" dirty="0"/>
              <a:t>Fact checkers</a:t>
            </a:r>
          </a:p>
          <a:p>
            <a:pPr lvl="1"/>
            <a:r>
              <a:rPr lang="en-US" sz="1800" dirty="0"/>
              <a:t>Various database resources can help visualize the path of the </a:t>
            </a:r>
          </a:p>
          <a:p>
            <a:pPr marL="228600" lvl="1" indent="0">
              <a:buNone/>
            </a:pPr>
            <a:r>
              <a:rPr lang="en-US" sz="1800" dirty="0"/>
              <a:t>    spread of information online</a:t>
            </a:r>
          </a:p>
          <a:p>
            <a:pPr lvl="2"/>
            <a:r>
              <a:rPr lang="en-US" sz="1800" dirty="0"/>
              <a:t>E.g., </a:t>
            </a:r>
            <a:r>
              <a:rPr lang="en-US" sz="1800" dirty="0" err="1"/>
              <a:t>TwitterTrails</a:t>
            </a:r>
            <a:r>
              <a:rPr lang="en-US" sz="1800" dirty="0"/>
              <a:t>, </a:t>
            </a:r>
            <a:r>
              <a:rPr lang="en-US" sz="1800" dirty="0" err="1"/>
              <a:t>RumorLense</a:t>
            </a:r>
            <a:r>
              <a:rPr lang="en-US" sz="1800" dirty="0"/>
              <a:t>, </a:t>
            </a:r>
            <a:r>
              <a:rPr lang="en-US" sz="1800" dirty="0" err="1"/>
              <a:t>Hoaxy</a:t>
            </a:r>
            <a:r>
              <a:rPr lang="en-US" sz="1800" dirty="0"/>
              <a:t>, PolitiFact, </a:t>
            </a:r>
            <a:r>
              <a:rPr lang="en-US" sz="1800" dirty="0" err="1"/>
              <a:t>Snopes.com</a:t>
            </a:r>
            <a:endParaRPr lang="en-US" sz="1800" dirty="0"/>
          </a:p>
          <a:p>
            <a:pPr marL="914400" lvl="2" indent="0">
              <a:buNone/>
            </a:pPr>
            <a:endParaRPr lang="en-US" sz="1800" dirty="0"/>
          </a:p>
          <a:p>
            <a:r>
              <a:rPr lang="en-US" sz="2000" dirty="0"/>
              <a:t>Games that teach about fake news</a:t>
            </a:r>
          </a:p>
          <a:p>
            <a:pPr lvl="2"/>
            <a:r>
              <a:rPr lang="en-US" sz="1800" dirty="0"/>
              <a:t>Factitious, Bad News, Fake It to Make it</a:t>
            </a:r>
          </a:p>
        </p:txBody>
      </p:sp>
    </p:spTree>
    <p:extLst>
      <p:ext uri="{BB962C8B-B14F-4D97-AF65-F5344CB8AC3E}">
        <p14:creationId xmlns:p14="http://schemas.microsoft.com/office/powerpoint/2010/main" val="16217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acticious.png"/>
          <p:cNvPicPr>
            <a:picLocks noGrp="1" noChangeAspect="1"/>
          </p:cNvPicPr>
          <p:nvPr>
            <p:ph idx="1"/>
          </p:nvPr>
        </p:nvPicPr>
        <p:blipFill>
          <a:blip r:embed="rId2">
            <a:extLst>
              <a:ext uri="{28A0092B-C50C-407E-A947-70E740481C1C}">
                <a14:useLocalDpi xmlns:a14="http://schemas.microsoft.com/office/drawing/2010/main" val="0"/>
              </a:ext>
            </a:extLst>
          </a:blip>
          <a:srcRect l="-54735" r="-54735"/>
          <a:stretch>
            <a:fillRect/>
          </a:stretch>
        </p:blipFill>
        <p:spPr>
          <a:xfrm>
            <a:off x="-1669530" y="0"/>
            <a:ext cx="12469964" cy="6858000"/>
          </a:xfrm>
        </p:spPr>
      </p:pic>
    </p:spTree>
    <p:extLst>
      <p:ext uri="{BB962C8B-B14F-4D97-AF65-F5344CB8AC3E}">
        <p14:creationId xmlns:p14="http://schemas.microsoft.com/office/powerpoint/2010/main" val="564048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52400"/>
            <a:ext cx="8229600" cy="1143000"/>
          </a:xfrm>
        </p:spPr>
        <p:txBody>
          <a:bodyPr>
            <a:normAutofit/>
          </a:bodyPr>
          <a:lstStyle/>
          <a:p>
            <a:r>
              <a:rPr lang="en-US" sz="3600" b="1" dirty="0"/>
              <a:t>Next Time</a:t>
            </a:r>
          </a:p>
        </p:txBody>
      </p:sp>
      <p:sp>
        <p:nvSpPr>
          <p:cNvPr id="7" name="Rectangle 6"/>
          <p:cNvSpPr>
            <a:spLocks noGrp="1" noChangeArrowheads="1"/>
          </p:cNvSpPr>
          <p:nvPr>
            <p:ph idx="1"/>
          </p:nvPr>
        </p:nvSpPr>
        <p:spPr>
          <a:xfrm>
            <a:off x="457200" y="1676400"/>
            <a:ext cx="8839200" cy="3886200"/>
          </a:xfrm>
          <a:noFill/>
        </p:spPr>
        <p:txBody>
          <a:bodyPr>
            <a:normAutofit/>
          </a:bodyPr>
          <a:lstStyle/>
          <a:p>
            <a:r>
              <a:rPr lang="en-US" sz="2800" dirty="0"/>
              <a:t>Read </a:t>
            </a:r>
            <a:r>
              <a:rPr lang="en-US" sz="2800" dirty="0" err="1"/>
              <a:t>Jönsson</a:t>
            </a:r>
            <a:r>
              <a:rPr lang="en-US" sz="2800" dirty="0"/>
              <a:t> &amp; </a:t>
            </a:r>
            <a:r>
              <a:rPr lang="en-US" sz="2800" dirty="0" err="1"/>
              <a:t>Örnebring</a:t>
            </a:r>
            <a:r>
              <a:rPr lang="en-US" sz="2800" dirty="0"/>
              <a:t> (2010)</a:t>
            </a:r>
          </a:p>
          <a:p>
            <a:pPr marL="0" indent="0">
              <a:buNone/>
            </a:pPr>
            <a:endParaRPr lang="en-US" sz="3200" dirty="0"/>
          </a:p>
          <a:p>
            <a:pPr lvl="1"/>
            <a:r>
              <a:rPr lang="en-US" sz="2000" dirty="0"/>
              <a:t>Deadline for first tweet: Jan 23, 11:55pm</a:t>
            </a:r>
          </a:p>
          <a:p>
            <a:pPr lvl="1"/>
            <a:r>
              <a:rPr lang="en-US" sz="2000" dirty="0"/>
              <a:t>Hashtag: #CJ1st</a:t>
            </a:r>
          </a:p>
          <a:p>
            <a:pPr lvl="1"/>
            <a:r>
              <a:rPr lang="en-US" sz="2000" dirty="0"/>
              <a:t>You can post about any social issues/even that you think is newsworthy</a:t>
            </a:r>
          </a:p>
          <a:p>
            <a:pPr lvl="1"/>
            <a:r>
              <a:rPr lang="en-US" sz="2000" dirty="0"/>
              <a:t>Does </a:t>
            </a:r>
            <a:r>
              <a:rPr lang="en-US" sz="2000" dirty="0">
                <a:solidFill>
                  <a:srgbClr val="FF0000"/>
                </a:solidFill>
              </a:rPr>
              <a:t>NOT</a:t>
            </a:r>
            <a:r>
              <a:rPr lang="en-US" sz="2000" dirty="0"/>
              <a:t> have to be local issues</a:t>
            </a:r>
          </a:p>
          <a:p>
            <a:pPr marL="457200" lvl="1" indent="0">
              <a:buNone/>
            </a:pPr>
            <a:endParaRPr lang="en-US" sz="2000" dirty="0">
              <a:latin typeface="Adobe Caslon Pro" pitchFamily="18" charset="0"/>
              <a:cs typeface="Times New Roman" pitchFamily="18" charset="0"/>
            </a:endParaRPr>
          </a:p>
          <a:p>
            <a:pPr lvl="1"/>
            <a:endParaRPr lang="en-US" sz="2000" dirty="0">
              <a:latin typeface="Adobe Caslon Pro" pitchFamily="18" charset="0"/>
              <a:cs typeface="Times New Roman" pitchFamily="18" charset="0"/>
            </a:endParaRPr>
          </a:p>
          <a:p>
            <a:pPr marL="0" indent="0">
              <a:buNone/>
            </a:pPr>
            <a:endParaRPr lang="en-US" sz="2400" dirty="0">
              <a:latin typeface="Adobe Caslon Pro" pitchFamily="18" charset="0"/>
              <a:cs typeface="Times New Roman" pitchFamily="18" charset="0"/>
            </a:endParaRPr>
          </a:p>
          <a:p>
            <a:pPr>
              <a:lnSpc>
                <a:spcPct val="80000"/>
              </a:lnSpc>
            </a:pPr>
            <a:endParaRPr lang="en-US" altLang="zh-TW" sz="2400" dirty="0">
              <a:latin typeface="Adobe Caslon Pro" pitchFamily="18" charset="0"/>
              <a:cs typeface="Times New Roman" pitchFamily="18" charset="0"/>
            </a:endParaRPr>
          </a:p>
          <a:p>
            <a:pPr>
              <a:lnSpc>
                <a:spcPct val="80000"/>
              </a:lnSpc>
            </a:pPr>
            <a:endParaRPr lang="en-US" altLang="zh-TW" sz="2400" dirty="0">
              <a:latin typeface="Adobe Caslon Pro" pitchFamily="18" charset="0"/>
              <a:cs typeface="Times New Roman" pitchFamily="18" charset="0"/>
            </a:endParaRPr>
          </a:p>
          <a:p>
            <a:pPr>
              <a:lnSpc>
                <a:spcPct val="80000"/>
              </a:lnSpc>
            </a:pPr>
            <a:endParaRPr lang="en-US" altLang="zh-TW" sz="2400" dirty="0">
              <a:latin typeface="Adobe Caslon Pro" pitchFamily="18" charset="0"/>
              <a:cs typeface="Times New Roman" pitchFamily="18" charset="0"/>
            </a:endParaRPr>
          </a:p>
        </p:txBody>
      </p:sp>
    </p:spTree>
    <p:extLst>
      <p:ext uri="{BB962C8B-B14F-4D97-AF65-F5344CB8AC3E}">
        <p14:creationId xmlns:p14="http://schemas.microsoft.com/office/powerpoint/2010/main" val="1246779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altLang="zh-HK" sz="3600" b="1" dirty="0"/>
              <a:t>Tips on Weekly Tweet</a:t>
            </a:r>
            <a:endParaRPr lang="en-US" sz="3600" b="1" dirty="0"/>
          </a:p>
        </p:txBody>
      </p:sp>
      <p:sp>
        <p:nvSpPr>
          <p:cNvPr id="3" name="Content Placeholder 2"/>
          <p:cNvSpPr>
            <a:spLocks noGrp="1"/>
          </p:cNvSpPr>
          <p:nvPr>
            <p:ph idx="1"/>
          </p:nvPr>
        </p:nvSpPr>
        <p:spPr>
          <a:xfrm>
            <a:off x="457200" y="1897062"/>
            <a:ext cx="7239000" cy="4579938"/>
          </a:xfrm>
        </p:spPr>
        <p:txBody>
          <a:bodyPr>
            <a:normAutofit lnSpcReduction="10000"/>
          </a:bodyPr>
          <a:lstStyle/>
          <a:p>
            <a:pPr lvl="1">
              <a:buFont typeface="Arial" pitchFamily="34" charset="0"/>
              <a:buChar char="•"/>
            </a:pPr>
            <a:r>
              <a:rPr lang="en-US" sz="2400" dirty="0"/>
              <a:t>Must be an</a:t>
            </a:r>
            <a:r>
              <a:rPr lang="en-US" sz="2400" dirty="0">
                <a:solidFill>
                  <a:srgbClr val="FF0000"/>
                </a:solidFill>
              </a:rPr>
              <a:t> ORIGINAL </a:t>
            </a:r>
            <a:r>
              <a:rPr lang="en-US" sz="2400" dirty="0"/>
              <a:t>news you collect </a:t>
            </a:r>
          </a:p>
          <a:p>
            <a:pPr lvl="2"/>
            <a:r>
              <a:rPr lang="en-US" sz="2400" dirty="0"/>
              <a:t>Texts, photos and videos included in the tweet have to be produced by you</a:t>
            </a:r>
          </a:p>
          <a:p>
            <a:pPr lvl="2"/>
            <a:r>
              <a:rPr lang="en-US" sz="2400" dirty="0"/>
              <a:t>Your personal opinions on social issues are considered original but you need to clearly identify them (e.g., “I think</a:t>
            </a:r>
            <a:r>
              <a:rPr lang="is-IS" sz="2400" dirty="0"/>
              <a:t>…”, “In my opinion...”)</a:t>
            </a:r>
            <a:endParaRPr lang="en-US" sz="2400" dirty="0"/>
          </a:p>
          <a:p>
            <a:pPr lvl="1">
              <a:buFont typeface="Arial" pitchFamily="34" charset="0"/>
              <a:buChar char="•"/>
            </a:pPr>
            <a:endParaRPr lang="en-US" sz="2400" dirty="0"/>
          </a:p>
          <a:p>
            <a:pPr lvl="1">
              <a:buFont typeface="Arial" pitchFamily="34" charset="0"/>
              <a:buChar char="•"/>
            </a:pPr>
            <a:r>
              <a:rPr lang="en-US" sz="2400" dirty="0"/>
              <a:t>Consider it as a news story, not just a tweet about your opinions on something</a:t>
            </a:r>
          </a:p>
          <a:p>
            <a:pPr lvl="1">
              <a:buFont typeface="Arial" pitchFamily="34" charset="0"/>
              <a:buChar char="•"/>
            </a:pPr>
            <a:r>
              <a:rPr lang="en-US" sz="2400" dirty="0"/>
              <a:t>Check: Can your audiences easily understand your story? </a:t>
            </a:r>
          </a:p>
        </p:txBody>
      </p:sp>
      <p:sp>
        <p:nvSpPr>
          <p:cNvPr id="4" name="AutoShape 2" descr="https://mail.google.com/mail/u/0/?ui=2&amp;ik=e471e456c7&amp;view=att&amp;th=143ab6c29fa58907&amp;attid=0.1&amp;disp=emb&amp;zw&amp;atsh=1"/>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2319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pic>
        <p:nvPicPr>
          <p:cNvPr id="2054" name="Picture 6" descr="http://cs.hitsz.edu.cn/it/p2/ITMagzine/images/newtech.jpg"/>
          <p:cNvPicPr>
            <a:picLocks noChangeAspect="1" noChangeArrowheads="1"/>
          </p:cNvPicPr>
          <p:nvPr/>
        </p:nvPicPr>
        <p:blipFill rotWithShape="1">
          <a:blip r:embed="rId2">
            <a:extLst>
              <a:ext uri="{28A0092B-C50C-407E-A947-70E740481C1C}">
                <a14:useLocalDpi xmlns:a14="http://schemas.microsoft.com/office/drawing/2010/main" val="0"/>
              </a:ext>
            </a:extLst>
          </a:blip>
          <a:srcRect r="70720"/>
          <a:stretch/>
        </p:blipFill>
        <p:spPr bwMode="auto">
          <a:xfrm>
            <a:off x="731520" y="1600200"/>
            <a:ext cx="1801456" cy="450364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txBox="1">
            <a:spLocks/>
          </p:cNvSpPr>
          <p:nvPr/>
        </p:nvSpPr>
        <p:spPr>
          <a:xfrm>
            <a:off x="-76200" y="76200"/>
            <a:ext cx="82769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pc="-150" dirty="0">
                <a:latin typeface="Arial"/>
                <a:cs typeface="Arial"/>
              </a:rPr>
              <a:t>Tech-Drives for Citizen Journalism</a:t>
            </a:r>
          </a:p>
        </p:txBody>
      </p:sp>
    </p:spTree>
    <p:extLst>
      <p:ext uri="{BB962C8B-B14F-4D97-AF65-F5344CB8AC3E}">
        <p14:creationId xmlns:p14="http://schemas.microsoft.com/office/powerpoint/2010/main" val="1027990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b="1" dirty="0"/>
              <a:t>Web 1.0</a:t>
            </a:r>
          </a:p>
        </p:txBody>
      </p:sp>
      <p:sp>
        <p:nvSpPr>
          <p:cNvPr id="3" name="Content Placeholder 2"/>
          <p:cNvSpPr>
            <a:spLocks noGrp="1"/>
          </p:cNvSpPr>
          <p:nvPr>
            <p:ph idx="1"/>
          </p:nvPr>
        </p:nvSpPr>
        <p:spPr>
          <a:xfrm>
            <a:off x="457200" y="1600200"/>
            <a:ext cx="8229600" cy="5105400"/>
          </a:xfrm>
        </p:spPr>
        <p:txBody>
          <a:bodyPr>
            <a:normAutofit/>
          </a:bodyPr>
          <a:lstStyle/>
          <a:p>
            <a:r>
              <a:rPr lang="en-US" dirty="0"/>
              <a:t>Started with Tim Berners-Lee’s personal database of people and software models that featured </a:t>
            </a:r>
            <a:r>
              <a:rPr lang="en-US" u="sng" dirty="0"/>
              <a:t>hyperlinked text</a:t>
            </a:r>
          </a:p>
          <a:p>
            <a:pPr lvl="1"/>
            <a:r>
              <a:rPr lang="en-US" sz="1900" dirty="0"/>
              <a:t>Tim Berners-Lee’s TED talk on how he invented the world wide web: https://</a:t>
            </a:r>
            <a:r>
              <a:rPr lang="en-US" sz="1900" dirty="0" err="1"/>
              <a:t>www.youtube.com</a:t>
            </a:r>
            <a:r>
              <a:rPr lang="en-US" sz="1900" dirty="0"/>
              <a:t>/</a:t>
            </a:r>
            <a:r>
              <a:rPr lang="en-US" sz="1900" dirty="0" err="1"/>
              <a:t>watch?v</a:t>
            </a:r>
            <a:r>
              <a:rPr lang="en-US" sz="1900" dirty="0"/>
              <a:t>=OM6XIICm_qo&amp;ab_channel=TED</a:t>
            </a:r>
            <a:endParaRPr lang="en-US" dirty="0"/>
          </a:p>
          <a:p>
            <a:r>
              <a:rPr lang="en-US" dirty="0"/>
              <a:t>1989: Tim Berners-Lee wrote a proposal for “a large hypertext database with typed links”, which received support from his boss (“World Wide Web”)</a:t>
            </a:r>
          </a:p>
          <a:p>
            <a:pPr lvl="1"/>
            <a:endParaRPr lang="en-US" dirty="0"/>
          </a:p>
        </p:txBody>
      </p:sp>
    </p:spTree>
    <p:extLst>
      <p:ext uri="{BB962C8B-B14F-4D97-AF65-F5344CB8AC3E}">
        <p14:creationId xmlns:p14="http://schemas.microsoft.com/office/powerpoint/2010/main" val="354843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2683</Words>
  <Application>Microsoft Office PowerPoint</Application>
  <PresentationFormat>如螢幕大小 (4:3)</PresentationFormat>
  <Paragraphs>399</Paragraphs>
  <Slides>73</Slides>
  <Notes>44</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73</vt:i4>
      </vt:variant>
    </vt:vector>
  </HeadingPairs>
  <TitlesOfParts>
    <vt:vector size="84" baseType="lpstr">
      <vt:lpstr>Adobe Caslon Pro</vt:lpstr>
      <vt:lpstr>Aral</vt:lpstr>
      <vt:lpstr>Neutra Text</vt:lpstr>
      <vt:lpstr>Neutra Text</vt:lpstr>
      <vt:lpstr>Arial</vt:lpstr>
      <vt:lpstr>Calibri</vt:lpstr>
      <vt:lpstr>Gill Sans MT</vt:lpstr>
      <vt:lpstr>Times New Roman</vt:lpstr>
      <vt:lpstr>Wingdings</vt:lpstr>
      <vt:lpstr>Wingdings 2</vt:lpstr>
      <vt:lpstr>Parcel</vt:lpstr>
      <vt:lpstr>Introduction to Citizen Journalism</vt:lpstr>
      <vt:lpstr>Lecture Outline</vt:lpstr>
      <vt:lpstr>Socractive Exercise</vt:lpstr>
      <vt:lpstr>How Social Media Can Make History</vt:lpstr>
      <vt:lpstr>How Social Media Can Make History</vt:lpstr>
      <vt:lpstr>One-way → Two-way → Participatory</vt:lpstr>
      <vt:lpstr>PowerPoint 簡報</vt:lpstr>
      <vt:lpstr>PowerPoint 簡報</vt:lpstr>
      <vt:lpstr>Web 1.0</vt:lpstr>
      <vt:lpstr>The First Webpage Built</vt:lpstr>
      <vt:lpstr>PowerPoint 簡報</vt:lpstr>
      <vt:lpstr>PowerPoint 簡報</vt:lpstr>
      <vt:lpstr>PowerPoint 簡報</vt:lpstr>
      <vt:lpstr>PowerPoint 簡報</vt:lpstr>
      <vt:lpstr>PowerPoint 簡報</vt:lpstr>
      <vt:lpstr>Web 3.0</vt:lpstr>
      <vt:lpstr>PowerPoint 簡報</vt:lpstr>
      <vt:lpstr>PowerPoint 簡報</vt:lpstr>
      <vt:lpstr>PowerPoint 簡報</vt:lpstr>
      <vt:lpstr>PowerPoint 簡報</vt:lpstr>
      <vt:lpstr>PowerPoint 簡報</vt:lpstr>
      <vt:lpstr>Citizen Media/We Media</vt:lpstr>
      <vt:lpstr>Citizen Journalism: Definition</vt:lpstr>
      <vt:lpstr>Alternative Names for Citizen Journalism</vt:lpstr>
      <vt:lpstr>Who are citizen journalists?</vt:lpstr>
      <vt:lpstr>A brief History: The Earliest Citizen Journalists</vt:lpstr>
      <vt:lpstr>A brief History: The Earliest Citizen Journalists</vt:lpstr>
      <vt:lpstr>A Brief History:  CJ in the digital age </vt:lpstr>
      <vt:lpstr>Some Landmarks in Crisis Reporting</vt:lpstr>
      <vt:lpstr>Some Landmarks in Crisis Reporting</vt:lpstr>
      <vt:lpstr>Some Landmarks in Crisis Reporting</vt:lpstr>
      <vt:lpstr>Some Landmarks in Crisis Reporting</vt:lpstr>
      <vt:lpstr>Some Landmarks in Crisis Reporting</vt:lpstr>
      <vt:lpstr>Some Landmarks in Crisis Reporting</vt:lpstr>
      <vt:lpstr> A Brief History: CJ in the digital age  </vt:lpstr>
      <vt:lpstr>From the Insiders</vt:lpstr>
      <vt:lpstr>justanothersoldier.com</vt:lpstr>
      <vt:lpstr>A Brief History: CJ in the digital age </vt:lpstr>
      <vt:lpstr>PowerPoint 簡報</vt:lpstr>
      <vt:lpstr>PowerPoint 簡報</vt:lpstr>
      <vt:lpstr>PowerPoint 簡報</vt:lpstr>
      <vt:lpstr>PowerPoint 簡報</vt:lpstr>
      <vt:lpstr>Sunflower Student Movement in Taiwan (2014)</vt:lpstr>
      <vt:lpstr>2014 Umbrella Revolution</vt:lpstr>
      <vt:lpstr>2019-2020 hong Kong protests</vt:lpstr>
      <vt:lpstr>2019-2020 hong Kong protests</vt:lpstr>
      <vt:lpstr>PowerPoint 簡報</vt:lpstr>
      <vt:lpstr>Does more information mean more truth?</vt:lpstr>
      <vt:lpstr>Confirmation bias</vt:lpstr>
      <vt:lpstr>Confirmation bias</vt:lpstr>
      <vt:lpstr>Types of Citizen Journalism</vt:lpstr>
      <vt:lpstr>(1) Use Eyewitness Accounts</vt:lpstr>
      <vt:lpstr>PowerPoint 簡報</vt:lpstr>
      <vt:lpstr>(2) Integrate user participation</vt:lpstr>
      <vt:lpstr>Current affairs programs</vt:lpstr>
      <vt:lpstr>(3) News broken on the web</vt:lpstr>
      <vt:lpstr>PowerPoint 簡報</vt:lpstr>
      <vt:lpstr>(4) Engage public to collectively develop journalism</vt:lpstr>
      <vt:lpstr>PowerPoint 簡報</vt:lpstr>
      <vt:lpstr>United States: GroundReport, Allvoices, Demotix</vt:lpstr>
      <vt:lpstr>South Korea: OhMyNews</vt:lpstr>
      <vt:lpstr>PowerPoint 簡報</vt:lpstr>
      <vt:lpstr>Types of Citizen Journalism</vt:lpstr>
      <vt:lpstr>Characteristics of Citizen Journalism</vt:lpstr>
      <vt:lpstr>Strength of Citizen Journalism</vt:lpstr>
      <vt:lpstr>Returning to an earlier Question…</vt:lpstr>
      <vt:lpstr>Weakness of Citizen Journalism</vt:lpstr>
      <vt:lpstr>Fake News</vt:lpstr>
      <vt:lpstr>Fake News</vt:lpstr>
      <vt:lpstr>How to spot fake news</vt:lpstr>
      <vt:lpstr>PowerPoint 簡報</vt:lpstr>
      <vt:lpstr>Next Time</vt:lpstr>
      <vt:lpstr>Tips on Weekly Tweet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Citizen Journalism</dc:title>
  <dc:creator>Dr. DAI Yue</dc:creator>
  <cp:lastModifiedBy>SUN Yifan</cp:lastModifiedBy>
  <cp:revision>113</cp:revision>
  <dcterms:created xsi:type="dcterms:W3CDTF">2021-01-17T14:22:35Z</dcterms:created>
  <dcterms:modified xsi:type="dcterms:W3CDTF">2022-01-19T05:33:07Z</dcterms:modified>
</cp:coreProperties>
</file>